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8" r:id="rId2"/>
    <p:sldId id="265" r:id="rId3"/>
    <p:sldId id="266" r:id="rId4"/>
    <p:sldId id="269" r:id="rId5"/>
    <p:sldId id="267" r:id="rId6"/>
    <p:sldId id="268" r:id="rId7"/>
    <p:sldId id="271" r:id="rId8"/>
    <p:sldId id="270" r:id="rId9"/>
    <p:sldId id="282" r:id="rId10"/>
    <p:sldId id="275" r:id="rId11"/>
    <p:sldId id="277" r:id="rId12"/>
    <p:sldId id="279" r:id="rId13"/>
    <p:sldId id="281" r:id="rId14"/>
    <p:sldId id="283" r:id="rId15"/>
    <p:sldId id="284" r:id="rId16"/>
    <p:sldId id="273" r:id="rId17"/>
    <p:sldId id="272" r:id="rId18"/>
    <p:sldId id="274" r:id="rId19"/>
    <p:sldId id="276" r:id="rId20"/>
    <p:sldId id="278" r:id="rId21"/>
    <p:sldId id="280" r:id="rId22"/>
  </p:sldIdLst>
  <p:sldSz cx="9144000" cy="6858000" type="screen4x3"/>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65" autoAdjust="0"/>
    <p:restoredTop sz="84953" autoAdjust="0"/>
  </p:normalViewPr>
  <p:slideViewPr>
    <p:cSldViewPr>
      <p:cViewPr varScale="1">
        <p:scale>
          <a:sx n="58" d="100"/>
          <a:sy n="58" d="100"/>
        </p:scale>
        <p:origin x="2021" y="58"/>
      </p:cViewPr>
      <p:guideLst>
        <p:guide orient="horz" pos="2160"/>
        <p:guide pos="2880"/>
      </p:guideLst>
    </p:cSldViewPr>
  </p:slideViewPr>
  <p:outlineViewPr>
    <p:cViewPr>
      <p:scale>
        <a:sx n="33" d="100"/>
        <a:sy n="33" d="100"/>
      </p:scale>
      <p:origin x="40" y="8536"/>
    </p:cViewPr>
  </p:outlineViewPr>
  <p:notesTextViewPr>
    <p:cViewPr>
      <p:scale>
        <a:sx n="1" d="1"/>
        <a:sy n="1" d="1"/>
      </p:scale>
      <p:origin x="0" y="0"/>
    </p:cViewPr>
  </p:notesTextViewPr>
  <p:sorterViewPr>
    <p:cViewPr>
      <p:scale>
        <a:sx n="100" d="100"/>
        <a:sy n="100" d="100"/>
      </p:scale>
      <p:origin x="0" y="-2126"/>
    </p:cViewPr>
  </p:sorterViewPr>
  <p:notesViewPr>
    <p:cSldViewPr>
      <p:cViewPr varScale="1">
        <p:scale>
          <a:sx n="52" d="100"/>
          <a:sy n="52" d="100"/>
        </p:scale>
        <p:origin x="-2644" y="-7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70FE1FC-072E-498B-AA6D-A6E02D55DA8B}" type="datetimeFigureOut">
              <a:rPr lang="nb-NO" smtClean="0"/>
              <a:t>19.11.2024</a:t>
            </a:fld>
            <a:endParaRPr lang="nb-NO"/>
          </a:p>
        </p:txBody>
      </p:sp>
      <p:sp>
        <p:nvSpPr>
          <p:cNvPr id="4" name="Plassholder for bunntekst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FB0F0B0A-4730-4B50-8BEA-F6523966A7F4}" type="slidenum">
              <a:rPr lang="nb-NO" smtClean="0"/>
              <a:t>‹#›</a:t>
            </a:fld>
            <a:endParaRPr lang="nb-NO"/>
          </a:p>
        </p:txBody>
      </p:sp>
    </p:spTree>
    <p:extLst>
      <p:ext uri="{BB962C8B-B14F-4D97-AF65-F5344CB8AC3E}">
        <p14:creationId xmlns:p14="http://schemas.microsoft.com/office/powerpoint/2010/main" val="40708909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C6A2D33-CB98-4207-8FD7-CFF29B095A88}" type="datetimeFigureOut">
              <a:rPr lang="nb-NO" smtClean="0"/>
              <a:t>19.11.2024</a:t>
            </a:fld>
            <a:endParaRPr lang="nb-NO"/>
          </a:p>
        </p:txBody>
      </p:sp>
      <p:sp>
        <p:nvSpPr>
          <p:cNvPr id="4" name="Plassholder for lysbil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6FC7B4B-C758-4553-8D6B-F740F73A4148}" type="slidenum">
              <a:rPr lang="nb-NO" smtClean="0"/>
              <a:t>‹#›</a:t>
            </a:fld>
            <a:endParaRPr lang="nb-NO"/>
          </a:p>
        </p:txBody>
      </p:sp>
    </p:spTree>
    <p:extLst>
      <p:ext uri="{BB962C8B-B14F-4D97-AF65-F5344CB8AC3E}">
        <p14:creationId xmlns:p14="http://schemas.microsoft.com/office/powerpoint/2010/main" val="41517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1</a:t>
            </a:fld>
            <a:endParaRPr lang="nb-NO"/>
          </a:p>
        </p:txBody>
      </p:sp>
    </p:spTree>
    <p:extLst>
      <p:ext uri="{BB962C8B-B14F-4D97-AF65-F5344CB8AC3E}">
        <p14:creationId xmlns:p14="http://schemas.microsoft.com/office/powerpoint/2010/main" val="9377755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Oppfyller krav om en kamp spilt, en kamp talt, en kamp hvile.</a:t>
            </a:r>
            <a:r>
              <a:rPr lang="nb-NO" baseline="0" dirty="0"/>
              <a:t> Gjennom sluttspill så økes dette litt, virker også litt overdrevet når kamplengden økes til 30 min. Viktig å ha nok klasser igjen til slutt for å utnytte baner. Ved egne tellere kan man spille tettere, en kamp spilt og en kamp hvilt. </a:t>
            </a:r>
          </a:p>
          <a:p>
            <a:endParaRPr lang="nb-NO" baseline="0" dirty="0"/>
          </a:p>
          <a:p>
            <a:r>
              <a:rPr lang="nb-NO" baseline="0" dirty="0"/>
              <a:t>Ideelt sett, lagt single i overgangen mix og double, men har ikke nok kamper til det. Gruppe 2 kan få litt ekstra ventetid i overgangen. MDB starter først, lengst vei. HDB da sist for å unngå konflikt. </a:t>
            </a:r>
          </a:p>
          <a:p>
            <a:endParaRPr lang="nb-NO" baseline="0" dirty="0"/>
          </a:p>
          <a:p>
            <a:r>
              <a:rPr lang="nb-NO" baseline="0" dirty="0"/>
              <a:t>Kommenter litt virkning av et annet antall med baner f.eks. 10 eller 15. </a:t>
            </a:r>
          </a:p>
          <a:p>
            <a:endParaRPr lang="nb-NO" baseline="0" dirty="0"/>
          </a:p>
          <a:p>
            <a:endParaRPr lang="nb-NO" baseline="0"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10</a:t>
            </a:fld>
            <a:endParaRPr lang="nb-NO"/>
          </a:p>
        </p:txBody>
      </p:sp>
    </p:spTree>
    <p:extLst>
      <p:ext uri="{BB962C8B-B14F-4D97-AF65-F5344CB8AC3E}">
        <p14:creationId xmlns:p14="http://schemas.microsoft.com/office/powerpoint/2010/main" val="7405466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Lør formiddag=20</a:t>
            </a:r>
            <a:r>
              <a:rPr lang="nb-NO" baseline="0" dirty="0"/>
              <a:t> min, ettermiddag=30 min, </a:t>
            </a:r>
            <a:r>
              <a:rPr lang="nb-NO" baseline="0" dirty="0" err="1"/>
              <a:t>Søn</a:t>
            </a:r>
            <a:r>
              <a:rPr lang="nb-NO" baseline="0" dirty="0"/>
              <a:t>=25 min</a:t>
            </a:r>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11</a:t>
            </a:fld>
            <a:endParaRPr lang="nb-NO"/>
          </a:p>
        </p:txBody>
      </p:sp>
    </p:spTree>
    <p:extLst>
      <p:ext uri="{BB962C8B-B14F-4D97-AF65-F5344CB8AC3E}">
        <p14:creationId xmlns:p14="http://schemas.microsoft.com/office/powerpoint/2010/main" val="1178012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Variere</a:t>
            </a:r>
            <a:r>
              <a:rPr lang="nb-NO" baseline="0" dirty="0"/>
              <a:t> både baner og tider, mer komplisert. Ellingsrud lørdag tidlig, kun 5 baner, Fra 10.40 7 baner. Spille mix til og kvart før single. Gav </a:t>
            </a:r>
            <a:r>
              <a:rPr lang="nb-NO" baseline="0" dirty="0" err="1"/>
              <a:t>ca</a:t>
            </a:r>
            <a:r>
              <a:rPr lang="nb-NO" baseline="0" dirty="0"/>
              <a:t> en kamp pause for alle. </a:t>
            </a:r>
          </a:p>
          <a:p>
            <a:r>
              <a:rPr lang="nb-NO" baseline="0" dirty="0"/>
              <a:t>Annet eksempel – UBM2019 på Oppsal. Gikk fra 15 til 8 baner </a:t>
            </a:r>
            <a:r>
              <a:rPr lang="nb-NO" baseline="0" dirty="0" err="1"/>
              <a:t>kl</a:t>
            </a:r>
            <a:r>
              <a:rPr lang="nb-NO" baseline="0" dirty="0"/>
              <a:t> 1605. Da var det ikke nok kamper for å få god flyt i avviklingen (unngå 15min fellen). 8 var passe med litt justering ned til 6 i de to siste rundene. Alltid en kamp pause mellom. </a:t>
            </a:r>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12</a:t>
            </a:fld>
            <a:endParaRPr lang="nb-NO"/>
          </a:p>
        </p:txBody>
      </p:sp>
    </p:spTree>
    <p:extLst>
      <p:ext uri="{BB962C8B-B14F-4D97-AF65-F5344CB8AC3E}">
        <p14:creationId xmlns:p14="http://schemas.microsoft.com/office/powerpoint/2010/main" val="1178012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dirty="0"/>
              <a:t>Nok pause</a:t>
            </a:r>
            <a:r>
              <a:rPr lang="nb-NO" baseline="0" dirty="0"/>
              <a:t> frem til og med 8-del i MD. Store singleklasser, gir lange pauser selv med 15 baner. Double knapt å kjøre alene. Må kobles med andre. </a:t>
            </a:r>
          </a:p>
          <a:p>
            <a:pPr marL="171450" indent="-171450">
              <a:buFont typeface="Arial" panose="020B0604020202020204" pitchFamily="34" charset="0"/>
              <a:buChar char="•"/>
            </a:pPr>
            <a:r>
              <a:rPr lang="nb-NO" baseline="0" dirty="0"/>
              <a:t>Løsning: kombinere single U15 med </a:t>
            </a:r>
            <a:r>
              <a:rPr lang="nb-NO" baseline="0" dirty="0" err="1"/>
              <a:t>Mix</a:t>
            </a:r>
            <a:r>
              <a:rPr lang="nb-NO" baseline="0" dirty="0"/>
              <a:t> U17 og omvendt. Her var det også rom for en rundt HD og DDU17.  Og omvendt når single U17 ble spilt.</a:t>
            </a:r>
          </a:p>
          <a:p>
            <a:pPr marL="171450" indent="-171450">
              <a:buFont typeface="Arial" panose="020B0604020202020204" pitchFamily="34" charset="0"/>
              <a:buChar char="•"/>
            </a:pPr>
            <a:r>
              <a:rPr lang="nb-NO" baseline="0" dirty="0"/>
              <a:t>Bytting på klasser for å utnytte baner, kvitte seg med mix kvarter og få double sammen med single. Spiller alle </a:t>
            </a:r>
            <a:r>
              <a:rPr lang="nb-NO" baseline="0" dirty="0" err="1"/>
              <a:t>katogorier</a:t>
            </a:r>
            <a:r>
              <a:rPr lang="nb-NO" baseline="0" dirty="0"/>
              <a:t> hver dag og gir kamper til alle.</a:t>
            </a:r>
          </a:p>
          <a:p>
            <a:pPr marL="171450" indent="-171450">
              <a:buFont typeface="Arial" panose="020B0604020202020204" pitchFamily="34" charset="0"/>
              <a:buChar char="•"/>
            </a:pPr>
            <a:r>
              <a:rPr lang="nb-NO" baseline="0" dirty="0"/>
              <a:t>UBM er turnering med bankett </a:t>
            </a:r>
            <a:r>
              <a:rPr lang="nb-NO" baseline="0" dirty="0" err="1"/>
              <a:t>dvs</a:t>
            </a:r>
            <a:r>
              <a:rPr lang="nb-NO" baseline="0" dirty="0"/>
              <a:t> absolutt sluttid på lørdag. Vurdering av </a:t>
            </a:r>
            <a:r>
              <a:rPr lang="nb-NO" baseline="0" dirty="0" err="1"/>
              <a:t>baneantall</a:t>
            </a:r>
            <a:r>
              <a:rPr lang="nb-NO" baseline="0" dirty="0"/>
              <a:t> som kan utnyttes på slutten essensielt.   </a:t>
            </a:r>
          </a:p>
          <a:p>
            <a:endParaRPr lang="nb-NO" baseline="0" dirty="0"/>
          </a:p>
          <a:p>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13</a:t>
            </a:fld>
            <a:endParaRPr lang="nb-NO"/>
          </a:p>
        </p:txBody>
      </p:sp>
    </p:spTree>
    <p:extLst>
      <p:ext uri="{BB962C8B-B14F-4D97-AF65-F5344CB8AC3E}">
        <p14:creationId xmlns:p14="http://schemas.microsoft.com/office/powerpoint/2010/main" val="11780120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A8FBF7-96FA-2EC3-E9F7-888E99F75D92}"/>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DCC8BCE3-F7CD-9AE6-E427-6A700C047E43}"/>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E90D948D-A1B4-14A1-1F34-32A4A4A1DB1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dirty="0"/>
              <a:t>Todagers ranking kan være med og uten </a:t>
            </a:r>
            <a:r>
              <a:rPr lang="nb-NO" dirty="0" err="1"/>
              <a:t>X</a:t>
            </a:r>
            <a:r>
              <a:rPr lang="nb-NO" dirty="0"/>
              <a:t>. Det spesielle med </a:t>
            </a:r>
            <a:r>
              <a:rPr lang="nb-NO" dirty="0" err="1"/>
              <a:t>X</a:t>
            </a:r>
            <a:r>
              <a:rPr lang="nb-NO" dirty="0"/>
              <a:t> er at en må gå utfra at alle kamper er harde. I A klassen er det ikke slik for de beste spillerne. Med </a:t>
            </a:r>
            <a:r>
              <a:rPr lang="nb-NO" dirty="0" err="1"/>
              <a:t>X</a:t>
            </a:r>
            <a:r>
              <a:rPr lang="nb-NO" dirty="0"/>
              <a:t>-klasse så kan det bli mange kamper, opptil 15 hvis man er i finalen i alle tre kategorier. </a:t>
            </a:r>
          </a:p>
          <a:p>
            <a:endParaRPr lang="nb-NO" dirty="0"/>
          </a:p>
          <a:p>
            <a:r>
              <a:rPr lang="nb-NO" b="1" dirty="0"/>
              <a:t>Anbefalt rekkefølge:</a:t>
            </a:r>
            <a:r>
              <a:rPr lang="nb-NO" dirty="0"/>
              <a:t> </a:t>
            </a:r>
          </a:p>
          <a:p>
            <a:r>
              <a:rPr lang="nb-NO" i="1" dirty="0"/>
              <a:t>Lørdag:</a:t>
            </a:r>
            <a:r>
              <a:rPr lang="nb-NO" dirty="0"/>
              <a:t> Starter med de hardeste kampene som er single. For A kan det være noe 8-del/kvart. Vanligvis enklest å ta de med en gang. I double er det sjelden </a:t>
            </a:r>
            <a:r>
              <a:rPr lang="nb-NO" dirty="0" err="1"/>
              <a:t>X</a:t>
            </a:r>
            <a:r>
              <a:rPr lang="nb-NO" dirty="0"/>
              <a:t>-klasse. Mindre krevende kategori og de beste spiller som oftest ikke første runde dersom A er i 3-pulje. Kjør double grunnspill og slutt </a:t>
            </a:r>
            <a:r>
              <a:rPr lang="nb-NO" dirty="0" err="1"/>
              <a:t>inkl</a:t>
            </a:r>
            <a:r>
              <a:rPr lang="nb-NO" dirty="0"/>
              <a:t> </a:t>
            </a:r>
            <a:r>
              <a:rPr lang="nb-NO" dirty="0" err="1"/>
              <a:t>semi</a:t>
            </a:r>
            <a:r>
              <a:rPr lang="nb-NO" dirty="0"/>
              <a:t>- og finaler. </a:t>
            </a:r>
          </a:p>
          <a:p>
            <a:r>
              <a:rPr lang="nb-NO" i="1" dirty="0"/>
              <a:t>Søndag:</a:t>
            </a:r>
            <a:r>
              <a:rPr lang="nb-NO" dirty="0"/>
              <a:t> Først sluttspill i single </a:t>
            </a:r>
            <a:r>
              <a:rPr lang="nb-NO" dirty="0" err="1"/>
              <a:t>semi</a:t>
            </a:r>
            <a:r>
              <a:rPr lang="nb-NO" dirty="0"/>
              <a:t>- og finaler. Deretter mixdouble puljer og sluttspill. Her er det ofte </a:t>
            </a:r>
            <a:r>
              <a:rPr lang="nb-NO" dirty="0" err="1"/>
              <a:t>X</a:t>
            </a:r>
            <a:r>
              <a:rPr lang="nb-NO" dirty="0"/>
              <a:t>-klasse. </a:t>
            </a:r>
          </a:p>
          <a:p>
            <a:endParaRPr lang="nb-NO" dirty="0"/>
          </a:p>
          <a:p>
            <a:r>
              <a:rPr lang="nb-NO" dirty="0"/>
              <a:t>Oppsettet gir en fin blanding av single (hardeste kamper) og double (litt lettere kamper). Antall kamper blir ganske likt begge dager. Full double spilles begge dager. For single så pulje og innledende sluttspill en dag og </a:t>
            </a:r>
            <a:r>
              <a:rPr lang="nb-NO" dirty="0" err="1"/>
              <a:t>semi-og</a:t>
            </a:r>
            <a:r>
              <a:rPr lang="nb-NO" dirty="0"/>
              <a:t> finaler den andre. Hvis man ønsker å fravike rekkefølgen så skal KK kontaktes. </a:t>
            </a:r>
          </a:p>
          <a:p>
            <a:endParaRPr lang="nb-NO" dirty="0"/>
          </a:p>
          <a:p>
            <a:r>
              <a:rPr lang="nb-NO" b="1" dirty="0"/>
              <a:t>Utnytt tilgjengelig spilletid:</a:t>
            </a:r>
            <a:r>
              <a:rPr lang="nb-NO" dirty="0"/>
              <a:t> Det blir mange kamper for spillerne på to dager. Da gjelder det å utnytte hele spilletiden for å sørge for tilstrekkelig pauser. Det blir hardt nok uansett. Bruk hele lørdag fra 9 til 21 og søndag fra 9 til 18, til sammen 20-21 timers spilletid. Hvis du har mange baner, ikke fall for fristelsen å presse sammen turneringen på så kort tid som mulig!</a:t>
            </a:r>
          </a:p>
          <a:p>
            <a:endParaRPr lang="nb-NO" dirty="0"/>
          </a:p>
          <a:p>
            <a:r>
              <a:rPr lang="nb-NO" dirty="0"/>
              <a:t>Varier gjerne antall baner i bruk i løpet av dagen: De ulike kategoriene har ulik påmelding. Det gir ulikt antall rundekamper. Antall baner som brukes til de enkelte kategorier bør da også varieres. Gjelder spesielt de arrangører med stor hall og mange baner. Bruk av for mange baner gir typisk for korte pauser.  </a:t>
            </a:r>
          </a:p>
          <a:p>
            <a:endParaRPr lang="nb-NO" dirty="0"/>
          </a:p>
          <a:p>
            <a:endParaRPr lang="nb-NO" dirty="0"/>
          </a:p>
          <a:p>
            <a:endParaRPr lang="nb-NO" dirty="0"/>
          </a:p>
          <a:p>
            <a:endParaRPr lang="nb-NO" dirty="0"/>
          </a:p>
        </p:txBody>
      </p:sp>
      <p:sp>
        <p:nvSpPr>
          <p:cNvPr id="4" name="Plassholder for lysbildenummer 3">
            <a:extLst>
              <a:ext uri="{FF2B5EF4-FFF2-40B4-BE49-F238E27FC236}">
                <a16:creationId xmlns:a16="http://schemas.microsoft.com/office/drawing/2014/main" id="{71BEA8E7-9135-15B4-34E8-BD93A1739D10}"/>
              </a:ext>
            </a:extLst>
          </p:cNvPr>
          <p:cNvSpPr>
            <a:spLocks noGrp="1"/>
          </p:cNvSpPr>
          <p:nvPr>
            <p:ph type="sldNum" sz="quarter" idx="10"/>
          </p:nvPr>
        </p:nvSpPr>
        <p:spPr/>
        <p:txBody>
          <a:bodyPr/>
          <a:lstStyle/>
          <a:p>
            <a:fld id="{56FC7B4B-C758-4553-8D6B-F740F73A4148}" type="slidenum">
              <a:rPr lang="nb-NO" smtClean="0"/>
              <a:t>14</a:t>
            </a:fld>
            <a:endParaRPr lang="nb-NO"/>
          </a:p>
        </p:txBody>
      </p:sp>
    </p:spTree>
    <p:extLst>
      <p:ext uri="{BB962C8B-B14F-4D97-AF65-F5344CB8AC3E}">
        <p14:creationId xmlns:p14="http://schemas.microsoft.com/office/powerpoint/2010/main" val="2020862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7C81A0-4CC3-18A9-6DFE-7F79FB8A899A}"/>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09315A8D-4203-0B46-33F7-777F88711274}"/>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9FC96BDC-14EA-0DBC-1C92-877B5607F221}"/>
              </a:ext>
            </a:extLst>
          </p:cNvPr>
          <p:cNvSpPr>
            <a:spLocks noGrp="1"/>
          </p:cNvSpPr>
          <p:nvPr>
            <p:ph type="body" idx="1"/>
          </p:nvPr>
        </p:nvSpPr>
        <p:spPr/>
        <p:txBody>
          <a:bodyPr/>
          <a:lstStyle/>
          <a:p>
            <a:r>
              <a:rPr lang="nb-NO" dirty="0"/>
              <a:t>Bruk diskusjonsarket som er laget om </a:t>
            </a:r>
            <a:r>
              <a:rPr lang="nb-NO" dirty="0" err="1"/>
              <a:t>Caset</a:t>
            </a:r>
            <a:r>
              <a:rPr lang="nb-NO" dirty="0"/>
              <a:t> som hjelpemiddel.  Viser også godt mange elementer som er diskutert i kurset. </a:t>
            </a:r>
          </a:p>
          <a:p>
            <a:endParaRPr lang="nb-NO" dirty="0"/>
          </a:p>
          <a:p>
            <a:endParaRPr lang="nb-NO" dirty="0"/>
          </a:p>
        </p:txBody>
      </p:sp>
      <p:sp>
        <p:nvSpPr>
          <p:cNvPr id="4" name="Plassholder for lysbildenummer 3">
            <a:extLst>
              <a:ext uri="{FF2B5EF4-FFF2-40B4-BE49-F238E27FC236}">
                <a16:creationId xmlns:a16="http://schemas.microsoft.com/office/drawing/2014/main" id="{58390CC8-69AD-53D3-35CF-0A0ABC80AE82}"/>
              </a:ext>
            </a:extLst>
          </p:cNvPr>
          <p:cNvSpPr>
            <a:spLocks noGrp="1"/>
          </p:cNvSpPr>
          <p:nvPr>
            <p:ph type="sldNum" sz="quarter" idx="10"/>
          </p:nvPr>
        </p:nvSpPr>
        <p:spPr/>
        <p:txBody>
          <a:bodyPr/>
          <a:lstStyle/>
          <a:p>
            <a:fld id="{56FC7B4B-C758-4553-8D6B-F740F73A4148}" type="slidenum">
              <a:rPr lang="nb-NO" smtClean="0"/>
              <a:t>15</a:t>
            </a:fld>
            <a:endParaRPr lang="nb-NO"/>
          </a:p>
        </p:txBody>
      </p:sp>
    </p:spTree>
    <p:extLst>
      <p:ext uri="{BB962C8B-B14F-4D97-AF65-F5344CB8AC3E}">
        <p14:creationId xmlns:p14="http://schemas.microsoft.com/office/powerpoint/2010/main" val="28215612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Etter dette så kommer</a:t>
            </a:r>
            <a:r>
              <a:rPr lang="nb-NO" baseline="0" dirty="0"/>
              <a:t> a) håndtering av forfall b) håndtering av </a:t>
            </a:r>
            <a:r>
              <a:rPr lang="nb-NO" baseline="0" dirty="0" err="1"/>
              <a:t>etteranmeldinger</a:t>
            </a:r>
            <a:r>
              <a:rPr lang="nb-NO" baseline="0" dirty="0"/>
              <a:t> c) avvikling av turnering d) publisere resultater e) fakturere</a:t>
            </a:r>
          </a:p>
          <a:p>
            <a:r>
              <a:rPr lang="nb-NO" baseline="0" dirty="0"/>
              <a:t>Gå igjennom hvert punkt. Spesielt om seeding: a) automatikk funker bra. Viktig å sjekke klassene etterpå. Problemer på lokalturneringer hvor en har egen rankingliste for hver aldersklasse og separate for kvinner og menn. Flytting innenfor herreklasser senior er ok uten </a:t>
            </a:r>
            <a:r>
              <a:rPr lang="nb-NO" baseline="0" dirty="0" err="1"/>
              <a:t>seedingproblemer</a:t>
            </a:r>
            <a:r>
              <a:rPr lang="nb-NO" baseline="0" dirty="0"/>
              <a:t>, men flytting dame til mann samt fra en aldersklasse til en annen kan gi feil. Cup2000 tildeler poeng til den klassen/kategori hvor en er tilmeldt. Den beholdes også når en flytter mellom klasser. </a:t>
            </a:r>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16</a:t>
            </a:fld>
            <a:endParaRPr lang="nb-NO"/>
          </a:p>
        </p:txBody>
      </p:sp>
    </p:spTree>
    <p:extLst>
      <p:ext uri="{BB962C8B-B14F-4D97-AF65-F5344CB8AC3E}">
        <p14:creationId xmlns:p14="http://schemas.microsoft.com/office/powerpoint/2010/main" val="6817517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56FC7B4B-C758-4553-8D6B-F740F73A4148}" type="slidenum">
              <a:rPr lang="nb-NO" smtClean="0"/>
              <a:t>17</a:t>
            </a:fld>
            <a:endParaRPr lang="nb-NO"/>
          </a:p>
        </p:txBody>
      </p:sp>
    </p:spTree>
    <p:extLst>
      <p:ext uri="{BB962C8B-B14F-4D97-AF65-F5344CB8AC3E}">
        <p14:creationId xmlns:p14="http://schemas.microsoft.com/office/powerpoint/2010/main" val="39508879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18</a:t>
            </a:fld>
            <a:endParaRPr lang="nb-NO"/>
          </a:p>
        </p:txBody>
      </p:sp>
    </p:spTree>
    <p:extLst>
      <p:ext uri="{BB962C8B-B14F-4D97-AF65-F5344CB8AC3E}">
        <p14:creationId xmlns:p14="http://schemas.microsoft.com/office/powerpoint/2010/main" val="11780120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19</a:t>
            </a:fld>
            <a:endParaRPr lang="nb-NO"/>
          </a:p>
        </p:txBody>
      </p:sp>
    </p:spTree>
    <p:extLst>
      <p:ext uri="{BB962C8B-B14F-4D97-AF65-F5344CB8AC3E}">
        <p14:creationId xmlns:p14="http://schemas.microsoft.com/office/powerpoint/2010/main" val="1178012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&gt;Understrek at dette er teknikker/metoder som støtter mange ulike reelle kampoppsett. </a:t>
            </a:r>
          </a:p>
          <a:p>
            <a:r>
              <a:rPr lang="nb-NO" dirty="0"/>
              <a:t>Illustrere med</a:t>
            </a:r>
            <a:r>
              <a:rPr lang="nb-NO" baseline="0" dirty="0"/>
              <a:t> Haugerudhallen og 6 baner. La oss si at 180 kamper skal spilles, med 25 min tar det </a:t>
            </a:r>
            <a:r>
              <a:rPr lang="nb-NO" baseline="0" dirty="0" err="1"/>
              <a:t>ca</a:t>
            </a:r>
            <a:r>
              <a:rPr lang="nb-NO" baseline="0" dirty="0"/>
              <a:t> 13 timer. Det er 30 runder, taper man ett min pr kamp så blir det 30 minutter. 5 min er 2,5 timer og man slutter over midnatt. Viktig da å ha et skjema som man kjenner og som vet vil fungere fra første til siste kamp uten låsing og problemer med tellere etc. </a:t>
            </a:r>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2</a:t>
            </a:fld>
            <a:endParaRPr lang="nb-NO"/>
          </a:p>
        </p:txBody>
      </p:sp>
    </p:spTree>
    <p:extLst>
      <p:ext uri="{BB962C8B-B14F-4D97-AF65-F5344CB8AC3E}">
        <p14:creationId xmlns:p14="http://schemas.microsoft.com/office/powerpoint/2010/main" val="38797175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Komprimert</a:t>
            </a:r>
            <a:r>
              <a:rPr lang="nb-NO" baseline="0" dirty="0"/>
              <a:t> med tydelig info om dag og klokkeslett, også topptekst (og bunntekst). NB! Viktig også å ha med </a:t>
            </a:r>
            <a:r>
              <a:rPr lang="nb-NO" baseline="0" dirty="0" err="1"/>
              <a:t>kampnr</a:t>
            </a:r>
            <a:r>
              <a:rPr lang="nb-NO" baseline="0" dirty="0"/>
              <a:t> innenfor et klokkeslett. Gir nyttig info til  spillerne, det er stor forskjell mellom å være første kamp eller siste kamp på et klokkeslett. Også til arrangør om to kamper med 25/30 min pause faktisk blir en konflikt. </a:t>
            </a:r>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20</a:t>
            </a:fld>
            <a:endParaRPr lang="nb-NO"/>
          </a:p>
        </p:txBody>
      </p:sp>
    </p:spTree>
    <p:extLst>
      <p:ext uri="{BB962C8B-B14F-4D97-AF65-F5344CB8AC3E}">
        <p14:creationId xmlns:p14="http://schemas.microsoft.com/office/powerpoint/2010/main" val="11780120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Komprimert</a:t>
            </a:r>
            <a:r>
              <a:rPr lang="nb-NO" baseline="0" dirty="0"/>
              <a:t> med tydelig info om dag og klokkeslett, også topptekst (og bunntekst). Her spesielt har man også angitt hvilken hall en spiller i. </a:t>
            </a:r>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21</a:t>
            </a:fld>
            <a:endParaRPr lang="nb-NO"/>
          </a:p>
        </p:txBody>
      </p:sp>
    </p:spTree>
    <p:extLst>
      <p:ext uri="{BB962C8B-B14F-4D97-AF65-F5344CB8AC3E}">
        <p14:creationId xmlns:p14="http://schemas.microsoft.com/office/powerpoint/2010/main" val="1178012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Invitere deltakerne til å kommentere de og komme med årsaker til at dette skjer. </a:t>
            </a:r>
          </a:p>
        </p:txBody>
      </p:sp>
      <p:sp>
        <p:nvSpPr>
          <p:cNvPr id="4" name="Plassholder for lysbildenummer 3"/>
          <p:cNvSpPr>
            <a:spLocks noGrp="1"/>
          </p:cNvSpPr>
          <p:nvPr>
            <p:ph type="sldNum" sz="quarter" idx="10"/>
          </p:nvPr>
        </p:nvSpPr>
        <p:spPr/>
        <p:txBody>
          <a:bodyPr/>
          <a:lstStyle/>
          <a:p>
            <a:fld id="{56FC7B4B-C758-4553-8D6B-F740F73A4148}" type="slidenum">
              <a:rPr lang="nb-NO" smtClean="0"/>
              <a:t>3</a:t>
            </a:fld>
            <a:endParaRPr lang="nb-NO"/>
          </a:p>
        </p:txBody>
      </p:sp>
    </p:spTree>
    <p:extLst>
      <p:ext uri="{BB962C8B-B14F-4D97-AF65-F5344CB8AC3E}">
        <p14:creationId xmlns:p14="http://schemas.microsoft.com/office/powerpoint/2010/main" val="2857698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Lokalturnering/ranking, antall</a:t>
            </a:r>
            <a:r>
              <a:rPr lang="nb-NO" baseline="0" dirty="0"/>
              <a:t> baner, begrensninger kveld, bestemmelser NBF f.eks. U13, antall personer i arrangørstaben, alder rekkefølge, kategorirekkefølge, ranking søndag med spill en kategori av gangen, UBM med bankett</a:t>
            </a:r>
          </a:p>
          <a:p>
            <a:r>
              <a:rPr lang="nb-NO" baseline="0" dirty="0" err="1"/>
              <a:t>Spilletilbud</a:t>
            </a:r>
            <a:r>
              <a:rPr lang="nb-NO" baseline="0" dirty="0"/>
              <a:t> – lokalturnering, ranking hvor de svake/sterke spillere har ulike interesser. Ønsker en å gi alle samme </a:t>
            </a:r>
            <a:r>
              <a:rPr lang="nb-NO" baseline="0" dirty="0" err="1"/>
              <a:t>spilletilbud</a:t>
            </a:r>
            <a:r>
              <a:rPr lang="nb-NO" baseline="0" dirty="0"/>
              <a:t> (</a:t>
            </a:r>
            <a:r>
              <a:rPr lang="nb-NO" baseline="0" dirty="0" err="1"/>
              <a:t>swiss</a:t>
            </a:r>
            <a:r>
              <a:rPr lang="nb-NO" baseline="0" dirty="0"/>
              <a:t> ladder), flere sluttspill etc. eller standard pulje/cup? Eks ranking, UBM, lokalturnering </a:t>
            </a:r>
            <a:r>
              <a:rPr lang="nb-NO" baseline="0" dirty="0" err="1"/>
              <a:t>Hcup</a:t>
            </a:r>
            <a:r>
              <a:rPr lang="nb-NO" baseline="0" dirty="0"/>
              <a:t> og </a:t>
            </a:r>
            <a:r>
              <a:rPr lang="nb-NO" baseline="0" dirty="0" err="1"/>
              <a:t>Fjærfest</a:t>
            </a:r>
            <a:r>
              <a:rPr lang="nb-NO" baseline="0" dirty="0"/>
              <a:t> (cup)</a:t>
            </a:r>
          </a:p>
          <a:p>
            <a:endParaRPr lang="nb-NO" baseline="0" dirty="0"/>
          </a:p>
          <a:p>
            <a:r>
              <a:rPr lang="nb-NO" baseline="0" dirty="0"/>
              <a:t>Det  viktigste her er at man bevisst vurdere disse tingene i den første planleggingen. Det setter premissene for kampplanen og hvor lang turneringen blir. Lengden på turneringen påvirker behov for folk for å fylle alle funksjoner i mange timer. </a:t>
            </a:r>
          </a:p>
          <a:p>
            <a:endParaRPr lang="nb-NO" baseline="0" dirty="0"/>
          </a:p>
          <a:p>
            <a:endParaRPr lang="nb-NO" baseline="0"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4</a:t>
            </a:fld>
            <a:endParaRPr lang="nb-NO"/>
          </a:p>
        </p:txBody>
      </p:sp>
    </p:spTree>
    <p:extLst>
      <p:ext uri="{BB962C8B-B14F-4D97-AF65-F5344CB8AC3E}">
        <p14:creationId xmlns:p14="http://schemas.microsoft.com/office/powerpoint/2010/main" val="740546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Noen</a:t>
            </a:r>
            <a:r>
              <a:rPr lang="nb-NO" baseline="0" dirty="0"/>
              <a:t> av momentene gjelder lokale turneringer, som er fokus her. </a:t>
            </a:r>
          </a:p>
          <a:p>
            <a:r>
              <a:rPr lang="nb-NO" baseline="0" dirty="0"/>
              <a:t>Forutsigbarhet viktigst. I tillegg, hva er «riktig» antall kamper</a:t>
            </a:r>
          </a:p>
          <a:p>
            <a:r>
              <a:rPr lang="nb-NO" baseline="0" dirty="0"/>
              <a:t>Baner, også helt til slutt. Antall klasser igjen. Ikke nødvendig å planlegge med 12 baner når du i praksis bare får utnyttet 8. Eks UBM, ranking 2019, lokal md/</a:t>
            </a:r>
            <a:r>
              <a:rPr lang="nb-NO" baseline="0" dirty="0" err="1"/>
              <a:t>dd</a:t>
            </a:r>
            <a:r>
              <a:rPr lang="nb-NO" baseline="0" dirty="0"/>
              <a:t>/md søndag</a:t>
            </a:r>
          </a:p>
          <a:p>
            <a:r>
              <a:rPr lang="nb-NO" baseline="0" dirty="0"/>
              <a:t>Hvor tett kan man spille kamper? Med teller/uten teller</a:t>
            </a:r>
          </a:p>
          <a:p>
            <a:r>
              <a:rPr lang="nb-NO" baseline="0" dirty="0"/>
              <a:t>Eksempel på 15 baner, en klasse igjen og kvarter i alle tre kategorier. Da taper en masse.</a:t>
            </a:r>
          </a:p>
          <a:p>
            <a:endParaRPr lang="nb-NO" baseline="0" dirty="0"/>
          </a:p>
          <a:p>
            <a:r>
              <a:rPr lang="nb-NO" b="1" baseline="0" dirty="0" err="1"/>
              <a:t>Do’s</a:t>
            </a:r>
            <a:r>
              <a:rPr lang="nb-NO" b="1" baseline="0" dirty="0"/>
              <a:t> and </a:t>
            </a:r>
            <a:r>
              <a:rPr lang="nb-NO" b="1" baseline="0" dirty="0" err="1"/>
              <a:t>don’ts</a:t>
            </a:r>
            <a:r>
              <a:rPr lang="nb-NO" b="1" baseline="0" dirty="0"/>
              <a:t> </a:t>
            </a:r>
          </a:p>
          <a:p>
            <a:pPr marL="171450" indent="-171450">
              <a:buFont typeface="Arial" panose="020B0604020202020204" pitchFamily="34" charset="0"/>
              <a:buChar char="•"/>
            </a:pPr>
            <a:r>
              <a:rPr lang="nb-NO" baseline="0" dirty="0"/>
              <a:t>Unngå alle kategorier i en klasse til slutt (en dags turnering og ranking)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baseline="0" dirty="0"/>
              <a:t>Ta deg tid til å gå igjennom alle  klassene i </a:t>
            </a:r>
            <a:r>
              <a:rPr lang="nb-NO" baseline="0" dirty="0" err="1"/>
              <a:t>PDFen</a:t>
            </a:r>
            <a:r>
              <a:rPr lang="nb-NO" baseline="0" dirty="0"/>
              <a:t>. Den er oversiktlig og grei. </a:t>
            </a:r>
            <a:r>
              <a:rPr lang="nb-NO" sz="1800" kern="100" dirty="0">
                <a:effectLst/>
                <a:latin typeface="Aptos" panose="020B0004020202020204" pitchFamily="34" charset="0"/>
                <a:ea typeface="Aptos" panose="020B0004020202020204" pitchFamily="34" charset="0"/>
                <a:cs typeface="Times New Roman" panose="02020603050405020304" pitchFamily="18" charset="0"/>
              </a:rPr>
              <a:t>Se hvordan kampene i hver klasse/kategori flyter med pauser og tidspunkter. </a:t>
            </a:r>
            <a:r>
              <a:rPr lang="nb-NO" baseline="0" dirty="0"/>
              <a:t> </a:t>
            </a:r>
          </a:p>
          <a:p>
            <a:pPr marL="171450" indent="-171450">
              <a:buFont typeface="Arial" panose="020B0604020202020204" pitchFamily="34" charset="0"/>
              <a:buChar char="•"/>
            </a:pPr>
            <a:r>
              <a:rPr lang="nb-NO" baseline="0" dirty="0"/>
              <a:t>Husk variasjon i spilleopplegg avhengig av turneringstype</a:t>
            </a:r>
          </a:p>
          <a:p>
            <a:pPr marL="171450" indent="-171450">
              <a:buFont typeface="Arial" panose="020B0604020202020204" pitchFamily="34" charset="0"/>
              <a:buChar char="•"/>
            </a:pPr>
            <a:r>
              <a:rPr lang="nb-NO" baseline="0" dirty="0"/>
              <a:t>Vurder å utnytte 20,25,30 min perioder i løpet av dagen</a:t>
            </a:r>
          </a:p>
          <a:p>
            <a:pPr marL="171450" indent="-171450">
              <a:buFont typeface="Arial" panose="020B0604020202020204" pitchFamily="34" charset="0"/>
              <a:buChar char="•"/>
            </a:pPr>
            <a:r>
              <a:rPr lang="nb-NO" baseline="0" dirty="0"/>
              <a:t>Lag justeringer på slutten for å </a:t>
            </a:r>
            <a:r>
              <a:rPr lang="nb-NO" baseline="0" dirty="0" err="1"/>
              <a:t>å</a:t>
            </a:r>
            <a:r>
              <a:rPr lang="nb-NO" baseline="0" dirty="0"/>
              <a:t> realistisk </a:t>
            </a:r>
            <a:r>
              <a:rPr lang="nb-NO" baseline="0" dirty="0" err="1"/>
              <a:t>slutttidspunkt</a:t>
            </a:r>
            <a:r>
              <a:rPr lang="nb-NO" baseline="0" dirty="0"/>
              <a:t>. Viktig for spillere og ikke minst funksjonærer</a:t>
            </a:r>
          </a:p>
          <a:p>
            <a:pPr marL="171450" indent="-171450">
              <a:buFont typeface="Arial" panose="020B0604020202020204" pitchFamily="34" charset="0"/>
              <a:buChar char="•"/>
            </a:pPr>
            <a:r>
              <a:rPr lang="nb-NO" baseline="0" dirty="0"/>
              <a:t>Prøv å unngå at de som spiller senest en dag, begynner tidligst neste dag</a:t>
            </a:r>
          </a:p>
          <a:p>
            <a:pPr marL="171450" indent="-171450">
              <a:buFont typeface="Arial" panose="020B0604020202020204" pitchFamily="34" charset="0"/>
              <a:buChar char="•"/>
            </a:pPr>
            <a:r>
              <a:rPr lang="nb-NO" baseline="0" dirty="0"/>
              <a:t>For lokalturnering, ikke sitt igjen med 1,2 klasser til slutt. Gir dårlig utnyttelse av banene.</a:t>
            </a:r>
          </a:p>
          <a:p>
            <a:pPr marL="171450" indent="-171450">
              <a:buFont typeface="Arial" panose="020B0604020202020204" pitchFamily="34" charset="0"/>
              <a:buChar char="•"/>
            </a:pPr>
            <a:r>
              <a:rPr lang="nb-NO" baseline="0" dirty="0"/>
              <a:t>Ikke blande puljespill i flere kategorier for samme klasse. Blir fort låsinger.  </a:t>
            </a:r>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5</a:t>
            </a:fld>
            <a:endParaRPr lang="nb-NO"/>
          </a:p>
        </p:txBody>
      </p:sp>
    </p:spTree>
    <p:extLst>
      <p:ext uri="{BB962C8B-B14F-4D97-AF65-F5344CB8AC3E}">
        <p14:creationId xmlns:p14="http://schemas.microsoft.com/office/powerpoint/2010/main" val="1088660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171450" indent="-171450">
              <a:buFont typeface="Arial" panose="020B0604020202020204" pitchFamily="34" charset="0"/>
              <a:buChar char="•"/>
            </a:pPr>
            <a:r>
              <a:rPr lang="nb-NO" baseline="0" dirty="0"/>
              <a:t>Husk reglene for sammenslåing av klasser, se bestemmelsene Seeding og trekning ved nasjonale turneringer. </a:t>
            </a:r>
          </a:p>
          <a:p>
            <a:pPr marL="171450" indent="-171450">
              <a:buFont typeface="Arial" panose="020B0604020202020204" pitchFamily="34" charset="0"/>
              <a:buChar char="•"/>
            </a:pPr>
            <a:r>
              <a:rPr lang="nb-NO" baseline="0" dirty="0"/>
              <a:t>Anbefal å laste ned påmeldinger til </a:t>
            </a:r>
            <a:r>
              <a:rPr lang="nb-NO" baseline="0" dirty="0" err="1"/>
              <a:t>regnark</a:t>
            </a:r>
            <a:r>
              <a:rPr lang="nb-NO" baseline="0" dirty="0"/>
              <a:t>. Der står det nyttig info ved kontakt med klubbene for å slå sammen spillere til par og til å flytte spillere mellom klasser. </a:t>
            </a:r>
          </a:p>
          <a:p>
            <a:endParaRPr lang="nb-NO" baseline="0" dirty="0"/>
          </a:p>
          <a:p>
            <a:endParaRPr lang="nb-NO" baseline="0" dirty="0"/>
          </a:p>
          <a:p>
            <a:endParaRPr lang="nb-NO" baseline="0" dirty="0"/>
          </a:p>
          <a:p>
            <a:endParaRPr lang="nb-NO" baseline="0" dirty="0"/>
          </a:p>
          <a:p>
            <a:r>
              <a:rPr lang="nb-NO" sz="1800" b="1" i="0" u="none" strike="noStrike" baseline="0" dirty="0">
                <a:solidFill>
                  <a:srgbClr val="000000"/>
                </a:solidFill>
                <a:latin typeface="Times New Roman" panose="02020603050405020304" pitchFamily="18" charset="0"/>
              </a:rPr>
              <a:t>Sammenslåing av klasser (bestemmelsene pr </a:t>
            </a:r>
            <a:r>
              <a:rPr lang="nb-NO" sz="1800" b="1" i="0" u="none" strike="noStrike" baseline="0" dirty="0" err="1">
                <a:solidFill>
                  <a:srgbClr val="000000"/>
                </a:solidFill>
                <a:latin typeface="Times New Roman" panose="02020603050405020304" pitchFamily="18" charset="0"/>
              </a:rPr>
              <a:t>sep</a:t>
            </a:r>
            <a:r>
              <a:rPr lang="nb-NO" sz="1800" b="1" i="0" u="none" strike="noStrike" baseline="0" dirty="0">
                <a:solidFill>
                  <a:srgbClr val="000000"/>
                </a:solidFill>
                <a:latin typeface="Times New Roman" panose="02020603050405020304" pitchFamily="18" charset="0"/>
              </a:rPr>
              <a:t> 2023)</a:t>
            </a:r>
          </a:p>
          <a:p>
            <a:r>
              <a:rPr lang="nb-NO" sz="1200" b="0" i="0" u="none" strike="noStrike" baseline="0" dirty="0">
                <a:solidFill>
                  <a:srgbClr val="000000"/>
                </a:solidFill>
                <a:latin typeface="Times New Roman" panose="02020603050405020304" pitchFamily="18" charset="0"/>
              </a:rPr>
              <a:t>24. Dersom man har færre enn 4 påmeldte i en klasse skal man som utgangspunkt slå sammen klasser. </a:t>
            </a:r>
          </a:p>
          <a:p>
            <a:r>
              <a:rPr lang="nb-NO" sz="1200" b="0" i="0" u="none" strike="noStrike" baseline="0" dirty="0">
                <a:solidFill>
                  <a:srgbClr val="000000"/>
                </a:solidFill>
                <a:latin typeface="Times New Roman" panose="02020603050405020304" pitchFamily="18" charset="0"/>
              </a:rPr>
              <a:t>25. Man kan slå sammen en klasse opp/ned. </a:t>
            </a:r>
          </a:p>
          <a:p>
            <a:r>
              <a:rPr lang="nb-NO" sz="1200" b="0" i="0" u="none" strike="noStrike" baseline="0" dirty="0">
                <a:solidFill>
                  <a:srgbClr val="000000"/>
                </a:solidFill>
                <a:latin typeface="Times New Roman" panose="02020603050405020304" pitchFamily="18" charset="0"/>
              </a:rPr>
              <a:t>a. For senior betyr dette at man kan slå sammen B med A eller C med B, men ikke C med A. </a:t>
            </a:r>
          </a:p>
          <a:p>
            <a:r>
              <a:rPr lang="nb-NO" sz="1200" b="0" i="0" u="none" strike="noStrike" baseline="0" dirty="0">
                <a:solidFill>
                  <a:srgbClr val="000000"/>
                </a:solidFill>
                <a:latin typeface="Times New Roman" panose="02020603050405020304" pitchFamily="18" charset="0"/>
              </a:rPr>
              <a:t>b. I aldersbestemt kan man slå sammen B med A innen samme alder, eller C med B, men ikke C med A. Likeledes kan man slå sammen U13 med U15, men ikke U13 med U17. </a:t>
            </a:r>
          </a:p>
          <a:p>
            <a:r>
              <a:rPr lang="nb-NO" sz="1200" b="0" i="0" u="none" strike="noStrike" baseline="0" dirty="0">
                <a:solidFill>
                  <a:srgbClr val="000000"/>
                </a:solidFill>
                <a:latin typeface="Times New Roman" panose="02020603050405020304" pitchFamily="18" charset="0"/>
              </a:rPr>
              <a:t>c. Det er ikke mulig å slå en A- klasse inn i B-klassen for neste alderstrinn (</a:t>
            </a:r>
            <a:r>
              <a:rPr lang="nb-NO" sz="1200" b="0" i="0" u="none" strike="noStrike" baseline="0" dirty="0" err="1">
                <a:solidFill>
                  <a:srgbClr val="000000"/>
                </a:solidFill>
                <a:latin typeface="Times New Roman" panose="02020603050405020304" pitchFamily="18" charset="0"/>
              </a:rPr>
              <a:t>f.eks</a:t>
            </a:r>
            <a:r>
              <a:rPr lang="nb-NO" sz="1200" b="0" i="0" u="none" strike="noStrike" baseline="0" dirty="0">
                <a:solidFill>
                  <a:srgbClr val="000000"/>
                </a:solidFill>
                <a:latin typeface="Times New Roman" panose="02020603050405020304" pitchFamily="18" charset="0"/>
              </a:rPr>
              <a:t> U13A inn i U15B). </a:t>
            </a:r>
          </a:p>
          <a:p>
            <a:r>
              <a:rPr lang="nb-NO" sz="1200" b="0" i="0" u="none" strike="noStrike" baseline="0" dirty="0">
                <a:solidFill>
                  <a:srgbClr val="000000"/>
                </a:solidFill>
                <a:latin typeface="Times New Roman" panose="02020603050405020304" pitchFamily="18" charset="0"/>
              </a:rPr>
              <a:t>d. For aldersbestemte klasser anbefales det å vurdere nivået på de påmeldte. Det kan ofte være bedre å slå sammen U13B med U15B samt U13A med U15A, som alternativ til U13B og U13A samt U15B og U15A. Det er større forskjell på nybegynner å erfaren enn det er på U13 og U15. </a:t>
            </a:r>
          </a:p>
          <a:p>
            <a:r>
              <a:rPr lang="nb-NO" sz="1200" b="0" i="0" u="none" strike="noStrike" baseline="0" dirty="0">
                <a:solidFill>
                  <a:srgbClr val="000000"/>
                </a:solidFill>
                <a:latin typeface="Times New Roman" panose="02020603050405020304" pitchFamily="18" charset="0"/>
              </a:rPr>
              <a:t>e. Dersom man vil slå sammen klasser som faller utenfor dette skal man ha dialog med klubbene (for eksempel jenter med gutter i U11 eller U13 med U17). </a:t>
            </a:r>
          </a:p>
          <a:p>
            <a:endParaRPr lang="nb-NO" baseline="0" dirty="0"/>
          </a:p>
          <a:p>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6</a:t>
            </a:fld>
            <a:endParaRPr lang="nb-NO"/>
          </a:p>
        </p:txBody>
      </p:sp>
    </p:spTree>
    <p:extLst>
      <p:ext uri="{BB962C8B-B14F-4D97-AF65-F5344CB8AC3E}">
        <p14:creationId xmlns:p14="http://schemas.microsoft.com/office/powerpoint/2010/main" val="2841330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Rapport Premieliste fra Cup2000. Lagre CSV fil og ta inn i </a:t>
            </a:r>
            <a:r>
              <a:rPr lang="nb-NO" dirty="0" err="1"/>
              <a:t>regnark</a:t>
            </a:r>
            <a:r>
              <a:rPr lang="nb-NO" dirty="0"/>
              <a:t>. Nye kolonner som dokumenterer arbeidet. Lett å putte inn i programmet og gå tilbake i tilfelle spørsmål. </a:t>
            </a:r>
          </a:p>
          <a:p>
            <a:r>
              <a:rPr lang="nb-NO" dirty="0"/>
              <a:t>NB! Husk reglene for </a:t>
            </a:r>
            <a:r>
              <a:rPr lang="nb-NO" dirty="0" err="1"/>
              <a:t>klassesammenslåing</a:t>
            </a:r>
            <a:r>
              <a:rPr lang="nb-NO" dirty="0"/>
              <a:t>. </a:t>
            </a:r>
          </a:p>
        </p:txBody>
      </p:sp>
      <p:sp>
        <p:nvSpPr>
          <p:cNvPr id="4" name="Plassholder for lysbildenummer 3"/>
          <p:cNvSpPr>
            <a:spLocks noGrp="1"/>
          </p:cNvSpPr>
          <p:nvPr>
            <p:ph type="sldNum" sz="quarter" idx="10"/>
          </p:nvPr>
        </p:nvSpPr>
        <p:spPr/>
        <p:txBody>
          <a:bodyPr/>
          <a:lstStyle/>
          <a:p>
            <a:fld id="{56FC7B4B-C758-4553-8D6B-F740F73A4148}" type="slidenum">
              <a:rPr lang="nb-NO" smtClean="0"/>
              <a:t>7</a:t>
            </a:fld>
            <a:endParaRPr lang="nb-NO"/>
          </a:p>
        </p:txBody>
      </p:sp>
    </p:spTree>
    <p:extLst>
      <p:ext uri="{BB962C8B-B14F-4D97-AF65-F5344CB8AC3E}">
        <p14:creationId xmlns:p14="http://schemas.microsoft.com/office/powerpoint/2010/main" val="3172816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Bruk</a:t>
            </a:r>
            <a:r>
              <a:rPr lang="nb-NO" baseline="0" dirty="0"/>
              <a:t> et </a:t>
            </a:r>
            <a:r>
              <a:rPr lang="nb-NO" baseline="0" dirty="0" err="1"/>
              <a:t>regnark</a:t>
            </a:r>
            <a:r>
              <a:rPr lang="nb-NO" baseline="0" dirty="0"/>
              <a:t> på siden. Husk også utnyttelse av banene mot slutten. Ideell verden at alle utnyttes helt til slutt. </a:t>
            </a:r>
          </a:p>
          <a:p>
            <a:r>
              <a:rPr lang="nb-NO" baseline="0" dirty="0"/>
              <a:t>NB! Ved en dagers turnering med alle tre kategorier bestemmer dette kritisk linje hvis en spiller deltar i alle tre. </a:t>
            </a:r>
          </a:p>
        </p:txBody>
      </p:sp>
      <p:sp>
        <p:nvSpPr>
          <p:cNvPr id="4" name="Plassholder for lysbildenummer 3"/>
          <p:cNvSpPr>
            <a:spLocks noGrp="1"/>
          </p:cNvSpPr>
          <p:nvPr>
            <p:ph type="sldNum" sz="quarter" idx="10"/>
          </p:nvPr>
        </p:nvSpPr>
        <p:spPr/>
        <p:txBody>
          <a:bodyPr/>
          <a:lstStyle/>
          <a:p>
            <a:fld id="{56FC7B4B-C758-4553-8D6B-F740F73A4148}" type="slidenum">
              <a:rPr lang="nb-NO" smtClean="0"/>
              <a:t>8</a:t>
            </a:fld>
            <a:endParaRPr lang="nb-NO"/>
          </a:p>
        </p:txBody>
      </p:sp>
    </p:spTree>
    <p:extLst>
      <p:ext uri="{BB962C8B-B14F-4D97-AF65-F5344CB8AC3E}">
        <p14:creationId xmlns:p14="http://schemas.microsoft.com/office/powerpoint/2010/main" val="63775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Vis etterpå praktisk bruk, hente fra cup2000 og lime inn i </a:t>
            </a:r>
            <a:r>
              <a:rPr lang="nb-NO" dirty="0" err="1"/>
              <a:t>regnarket</a:t>
            </a:r>
            <a:r>
              <a:rPr lang="nb-NO" dirty="0"/>
              <a:t>. </a:t>
            </a:r>
          </a:p>
          <a:p>
            <a:endParaRPr lang="nb-NO" dirty="0"/>
          </a:p>
          <a:p>
            <a:r>
              <a:rPr lang="nb-NO" dirty="0"/>
              <a:t>Antall ganger en må spille en klasse for å gjøre den ferdig. Her Haugerud</a:t>
            </a:r>
            <a:r>
              <a:rPr lang="nb-NO" baseline="0" dirty="0"/>
              <a:t> cup 2019 med 205 kamper i single på lørdag. </a:t>
            </a:r>
          </a:p>
          <a:p>
            <a:r>
              <a:rPr lang="nb-NO" baseline="0" dirty="0"/>
              <a:t>Vis hvilke klasser som tar lengst tid og som en bør starte tidligst innenfor en bolk med klasser. </a:t>
            </a:r>
          </a:p>
          <a:p>
            <a:endParaRPr lang="nb-NO" baseline="0" dirty="0"/>
          </a:p>
          <a:p>
            <a:r>
              <a:rPr lang="nb-NO" dirty="0"/>
              <a:t>I </a:t>
            </a:r>
            <a:r>
              <a:rPr lang="nb-NO" dirty="0" err="1"/>
              <a:t>swiss</a:t>
            </a:r>
            <a:r>
              <a:rPr lang="nb-NO" dirty="0"/>
              <a:t> ladder bestemmer man antall runder direkte, typisk 3-5 runder. Vanlige</a:t>
            </a:r>
            <a:r>
              <a:rPr lang="nb-NO" baseline="0" dirty="0"/>
              <a:t> 3 og 4 puljer har tre runder, 5 puljer har 5 runder. Så kommer sluttspill i tillegg. Kvart, </a:t>
            </a:r>
            <a:r>
              <a:rPr lang="nb-NO" baseline="0" dirty="0" err="1"/>
              <a:t>semi</a:t>
            </a:r>
            <a:r>
              <a:rPr lang="nb-NO" baseline="0" dirty="0"/>
              <a:t> og finale gir 3. </a:t>
            </a:r>
          </a:p>
          <a:p>
            <a:endParaRPr lang="nb-NO" dirty="0"/>
          </a:p>
        </p:txBody>
      </p:sp>
      <p:sp>
        <p:nvSpPr>
          <p:cNvPr id="4" name="Plassholder for lysbildenummer 3"/>
          <p:cNvSpPr>
            <a:spLocks noGrp="1"/>
          </p:cNvSpPr>
          <p:nvPr>
            <p:ph type="sldNum" sz="quarter" idx="10"/>
          </p:nvPr>
        </p:nvSpPr>
        <p:spPr/>
        <p:txBody>
          <a:bodyPr/>
          <a:lstStyle/>
          <a:p>
            <a:fld id="{56FC7B4B-C758-4553-8D6B-F740F73A4148}" type="slidenum">
              <a:rPr lang="nb-NO" smtClean="0"/>
              <a:t>9</a:t>
            </a:fld>
            <a:endParaRPr lang="nb-NO"/>
          </a:p>
        </p:txBody>
      </p:sp>
    </p:spTree>
    <p:extLst>
      <p:ext uri="{BB962C8B-B14F-4D97-AF65-F5344CB8AC3E}">
        <p14:creationId xmlns:p14="http://schemas.microsoft.com/office/powerpoint/2010/main" val="409996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
        <p:nvSpPr>
          <p:cNvPr id="4" name="Plassholder for dato 3"/>
          <p:cNvSpPr>
            <a:spLocks noGrp="1"/>
          </p:cNvSpPr>
          <p:nvPr>
            <p:ph type="dt" sz="half" idx="10"/>
          </p:nvPr>
        </p:nvSpPr>
        <p:spPr/>
        <p:txBody>
          <a:bodyPr/>
          <a:lstStyle/>
          <a:p>
            <a:fld id="{85910D87-AD82-4384-9E46-319A924A1454}" type="datetimeFigureOut">
              <a:rPr lang="nb-NO" smtClean="0"/>
              <a:t>19.11.2024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3900EDC1-FACE-41E0-B818-E5A09D019A11}" type="slidenum">
              <a:rPr lang="nb-NO" smtClean="0"/>
              <a:t>‹#›</a:t>
            </a:fld>
            <a:endParaRPr lang="nb-NO"/>
          </a:p>
        </p:txBody>
      </p:sp>
    </p:spTree>
    <p:extLst>
      <p:ext uri="{BB962C8B-B14F-4D97-AF65-F5344CB8AC3E}">
        <p14:creationId xmlns:p14="http://schemas.microsoft.com/office/powerpoint/2010/main" val="3774973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85910D87-AD82-4384-9E46-319A924A1454}" type="datetimeFigureOut">
              <a:rPr lang="nb-NO" smtClean="0"/>
              <a:t>19.11.2024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3900EDC1-FACE-41E0-B818-E5A09D019A11}" type="slidenum">
              <a:rPr lang="nb-NO" smtClean="0"/>
              <a:t>‹#›</a:t>
            </a:fld>
            <a:endParaRPr lang="nb-NO"/>
          </a:p>
        </p:txBody>
      </p:sp>
    </p:spTree>
    <p:extLst>
      <p:ext uri="{BB962C8B-B14F-4D97-AF65-F5344CB8AC3E}">
        <p14:creationId xmlns:p14="http://schemas.microsoft.com/office/powerpoint/2010/main" val="2151761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85910D87-AD82-4384-9E46-319A924A1454}" type="datetimeFigureOut">
              <a:rPr lang="nb-NO" smtClean="0"/>
              <a:t>19.11.2024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3900EDC1-FACE-41E0-B818-E5A09D019A11}" type="slidenum">
              <a:rPr lang="nb-NO" smtClean="0"/>
              <a:t>‹#›</a:t>
            </a:fld>
            <a:endParaRPr lang="nb-NO"/>
          </a:p>
        </p:txBody>
      </p:sp>
    </p:spTree>
    <p:extLst>
      <p:ext uri="{BB962C8B-B14F-4D97-AF65-F5344CB8AC3E}">
        <p14:creationId xmlns:p14="http://schemas.microsoft.com/office/powerpoint/2010/main" val="770596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10"/>
          </p:nvPr>
        </p:nvSpPr>
        <p:spPr/>
        <p:txBody>
          <a:bodyPr/>
          <a:lstStyle/>
          <a:p>
            <a:r>
              <a:rPr lang="nb-NO" dirty="0"/>
              <a:t>Haugerud  26. februar 2020</a:t>
            </a:r>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3900EDC1-FACE-41E0-B818-E5A09D019A11}" type="slidenum">
              <a:rPr lang="nb-NO" smtClean="0"/>
              <a:t>‹#›</a:t>
            </a:fld>
            <a:endParaRPr lang="nb-NO"/>
          </a:p>
        </p:txBody>
      </p:sp>
    </p:spTree>
    <p:extLst>
      <p:ext uri="{BB962C8B-B14F-4D97-AF65-F5344CB8AC3E}">
        <p14:creationId xmlns:p14="http://schemas.microsoft.com/office/powerpoint/2010/main" val="343474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85910D87-AD82-4384-9E46-319A924A1454}" type="datetimeFigureOut">
              <a:rPr lang="nb-NO" smtClean="0"/>
              <a:t>19.11.2024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3900EDC1-FACE-41E0-B818-E5A09D019A11}" type="slidenum">
              <a:rPr lang="nb-NO" smtClean="0"/>
              <a:t>‹#›</a:t>
            </a:fld>
            <a:endParaRPr lang="nb-NO"/>
          </a:p>
        </p:txBody>
      </p:sp>
    </p:spTree>
    <p:extLst>
      <p:ext uri="{BB962C8B-B14F-4D97-AF65-F5344CB8AC3E}">
        <p14:creationId xmlns:p14="http://schemas.microsoft.com/office/powerpoint/2010/main" val="3592169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85910D87-AD82-4384-9E46-319A924A1454}" type="datetimeFigureOut">
              <a:rPr lang="nb-NO" smtClean="0"/>
              <a:t>19.11.2024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3900EDC1-FACE-41E0-B818-E5A09D019A11}" type="slidenum">
              <a:rPr lang="nb-NO" smtClean="0"/>
              <a:t>‹#›</a:t>
            </a:fld>
            <a:endParaRPr lang="nb-NO"/>
          </a:p>
        </p:txBody>
      </p:sp>
    </p:spTree>
    <p:extLst>
      <p:ext uri="{BB962C8B-B14F-4D97-AF65-F5344CB8AC3E}">
        <p14:creationId xmlns:p14="http://schemas.microsoft.com/office/powerpoint/2010/main" val="1341837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85910D87-AD82-4384-9E46-319A924A1454}" type="datetimeFigureOut">
              <a:rPr lang="nb-NO" smtClean="0"/>
              <a:t>19.11.2024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3900EDC1-FACE-41E0-B818-E5A09D019A11}" type="slidenum">
              <a:rPr lang="nb-NO" smtClean="0"/>
              <a:t>‹#›</a:t>
            </a:fld>
            <a:endParaRPr lang="nb-NO"/>
          </a:p>
        </p:txBody>
      </p:sp>
    </p:spTree>
    <p:extLst>
      <p:ext uri="{BB962C8B-B14F-4D97-AF65-F5344CB8AC3E}">
        <p14:creationId xmlns:p14="http://schemas.microsoft.com/office/powerpoint/2010/main" val="594995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85910D87-AD82-4384-9E46-319A924A1454}" type="datetimeFigureOut">
              <a:rPr lang="nb-NO" smtClean="0"/>
              <a:t>19.11.2024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3900EDC1-FACE-41E0-B818-E5A09D019A11}" type="slidenum">
              <a:rPr lang="nb-NO" smtClean="0"/>
              <a:t>‹#›</a:t>
            </a:fld>
            <a:endParaRPr lang="nb-NO"/>
          </a:p>
        </p:txBody>
      </p:sp>
    </p:spTree>
    <p:extLst>
      <p:ext uri="{BB962C8B-B14F-4D97-AF65-F5344CB8AC3E}">
        <p14:creationId xmlns:p14="http://schemas.microsoft.com/office/powerpoint/2010/main" val="3009996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5910D87-AD82-4384-9E46-319A924A1454}" type="datetimeFigureOut">
              <a:rPr lang="nb-NO" smtClean="0"/>
              <a:t>19.11.2024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3900EDC1-FACE-41E0-B818-E5A09D019A11}" type="slidenum">
              <a:rPr lang="nb-NO" smtClean="0"/>
              <a:t>‹#›</a:t>
            </a:fld>
            <a:endParaRPr lang="nb-NO"/>
          </a:p>
        </p:txBody>
      </p:sp>
    </p:spTree>
    <p:extLst>
      <p:ext uri="{BB962C8B-B14F-4D97-AF65-F5344CB8AC3E}">
        <p14:creationId xmlns:p14="http://schemas.microsoft.com/office/powerpoint/2010/main" val="3501657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85910D87-AD82-4384-9E46-319A924A1454}" type="datetimeFigureOut">
              <a:rPr lang="nb-NO" smtClean="0"/>
              <a:t>19.11.2024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3900EDC1-FACE-41E0-B818-E5A09D019A11}" type="slidenum">
              <a:rPr lang="nb-NO" smtClean="0"/>
              <a:t>‹#›</a:t>
            </a:fld>
            <a:endParaRPr lang="nb-NO"/>
          </a:p>
        </p:txBody>
      </p:sp>
    </p:spTree>
    <p:extLst>
      <p:ext uri="{BB962C8B-B14F-4D97-AF65-F5344CB8AC3E}">
        <p14:creationId xmlns:p14="http://schemas.microsoft.com/office/powerpoint/2010/main" val="225550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85910D87-AD82-4384-9E46-319A924A1454}" type="datetimeFigureOut">
              <a:rPr lang="nb-NO" smtClean="0"/>
              <a:t>19.11.2024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3900EDC1-FACE-41E0-B818-E5A09D019A11}" type="slidenum">
              <a:rPr lang="nb-NO" smtClean="0"/>
              <a:t>‹#›</a:t>
            </a:fld>
            <a:endParaRPr lang="nb-NO"/>
          </a:p>
        </p:txBody>
      </p:sp>
    </p:spTree>
    <p:extLst>
      <p:ext uri="{BB962C8B-B14F-4D97-AF65-F5344CB8AC3E}">
        <p14:creationId xmlns:p14="http://schemas.microsoft.com/office/powerpoint/2010/main" val="1690896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10D87-AD82-4384-9E46-319A924A1454}" type="datetimeFigureOut">
              <a:rPr lang="nb-NO" smtClean="0"/>
              <a:t>19.11.2024</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00EDC1-FACE-41E0-B818-E5A09D019A11}" type="slidenum">
              <a:rPr lang="nb-NO" smtClean="0"/>
              <a:t>‹#›</a:t>
            </a:fld>
            <a:endParaRPr lang="nb-NO"/>
          </a:p>
        </p:txBody>
      </p:sp>
    </p:spTree>
    <p:extLst>
      <p:ext uri="{BB962C8B-B14F-4D97-AF65-F5344CB8AC3E}">
        <p14:creationId xmlns:p14="http://schemas.microsoft.com/office/powerpoint/2010/main" val="3365698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a:bodyPr>
          <a:lstStyle/>
          <a:p>
            <a:r>
              <a:rPr lang="nb-NO" b="1" dirty="0">
                <a:solidFill>
                  <a:srgbClr val="FF0000"/>
                </a:solidFill>
              </a:rPr>
              <a:t>Kurs – kampplan cup2000</a:t>
            </a:r>
          </a:p>
        </p:txBody>
      </p:sp>
      <p:sp>
        <p:nvSpPr>
          <p:cNvPr id="4" name="Plassholder for innhold 3"/>
          <p:cNvSpPr>
            <a:spLocks noGrp="1"/>
          </p:cNvSpPr>
          <p:nvPr>
            <p:ph idx="1"/>
          </p:nvPr>
        </p:nvSpPr>
        <p:spPr>
          <a:xfrm>
            <a:off x="457200" y="1484784"/>
            <a:ext cx="8229600" cy="4824536"/>
          </a:xfrm>
          <a:solidFill>
            <a:schemeClr val="bg1">
              <a:lumMod val="85000"/>
            </a:schemeClr>
          </a:solidFill>
        </p:spPr>
        <p:txBody>
          <a:bodyPr/>
          <a:lstStyle/>
          <a:p>
            <a:r>
              <a:rPr lang="nb-NO" b="1" dirty="0">
                <a:solidFill>
                  <a:srgbClr val="002060"/>
                </a:solidFill>
              </a:rPr>
              <a:t>Velkommen</a:t>
            </a:r>
          </a:p>
          <a:p>
            <a:r>
              <a:rPr lang="nb-NO" b="1" dirty="0">
                <a:solidFill>
                  <a:srgbClr val="002060"/>
                </a:solidFill>
              </a:rPr>
              <a:t>Formål med kurset</a:t>
            </a:r>
          </a:p>
          <a:p>
            <a:r>
              <a:rPr lang="nb-NO" b="1" dirty="0">
                <a:solidFill>
                  <a:srgbClr val="002060"/>
                </a:solidFill>
              </a:rPr>
              <a:t>Hva kjennetegner et godt kampoppsett</a:t>
            </a:r>
          </a:p>
          <a:p>
            <a:r>
              <a:rPr lang="nb-NO" b="1" dirty="0">
                <a:solidFill>
                  <a:srgbClr val="002060"/>
                </a:solidFill>
              </a:rPr>
              <a:t>Vurderinger og planleggingssteg før man lager kampoppsettet </a:t>
            </a:r>
          </a:p>
          <a:p>
            <a:r>
              <a:rPr lang="nb-NO" b="1" dirty="0">
                <a:solidFill>
                  <a:srgbClr val="002060"/>
                </a:solidFill>
              </a:rPr>
              <a:t>Praktiske oppgaver i bruk av cup2000, fra påmelding til ferdig oppsett og program. Case  Haugerud cup 2019</a:t>
            </a:r>
          </a:p>
          <a:p>
            <a:endParaRPr lang="nb-NO" b="1" dirty="0">
              <a:solidFill>
                <a:srgbClr val="002060"/>
              </a:solidFill>
            </a:endParaRPr>
          </a:p>
        </p:txBody>
      </p:sp>
      <p:pic>
        <p:nvPicPr>
          <p:cNvPr id="5" name="Bilde 4"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668344" y="5373216"/>
            <a:ext cx="1162448" cy="1387401"/>
          </a:xfrm>
          <a:prstGeom prst="rect">
            <a:avLst/>
          </a:prstGeom>
        </p:spPr>
      </p:pic>
      <p:sp>
        <p:nvSpPr>
          <p:cNvPr id="2" name="TekstSylinder 1"/>
          <p:cNvSpPr txBox="1"/>
          <p:nvPr/>
        </p:nvSpPr>
        <p:spPr>
          <a:xfrm flipH="1">
            <a:off x="395536" y="6381328"/>
            <a:ext cx="3600400" cy="369332"/>
          </a:xfrm>
          <a:prstGeom prst="rect">
            <a:avLst/>
          </a:prstGeom>
          <a:noFill/>
        </p:spPr>
        <p:txBody>
          <a:bodyPr wrap="square" rtlCol="0">
            <a:spAutoFit/>
          </a:bodyPr>
          <a:lstStyle/>
          <a:p>
            <a:r>
              <a:rPr lang="nb-NO" dirty="0">
                <a:solidFill>
                  <a:schemeClr val="tx2"/>
                </a:solidFill>
              </a:rPr>
              <a:t> Haugerud 31. januar 2024</a:t>
            </a:r>
          </a:p>
        </p:txBody>
      </p:sp>
    </p:spTree>
    <p:extLst>
      <p:ext uri="{BB962C8B-B14F-4D97-AF65-F5344CB8AC3E}">
        <p14:creationId xmlns:p14="http://schemas.microsoft.com/office/powerpoint/2010/main" val="3241539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a:solidFill>
                  <a:srgbClr val="FF0000"/>
                </a:solidFill>
              </a:rPr>
              <a:t>Gruppering av klasser</a:t>
            </a:r>
          </a:p>
        </p:txBody>
      </p:sp>
      <p:sp>
        <p:nvSpPr>
          <p:cNvPr id="5" name="Plassholder for innhold 4"/>
          <p:cNvSpPr>
            <a:spLocks noGrp="1"/>
          </p:cNvSpPr>
          <p:nvPr>
            <p:ph sz="half" idx="1"/>
          </p:nvPr>
        </p:nvSpPr>
        <p:spPr>
          <a:xfrm>
            <a:off x="457200" y="1484784"/>
            <a:ext cx="4038600" cy="1152128"/>
          </a:xfrm>
          <a:solidFill>
            <a:schemeClr val="bg1">
              <a:lumMod val="85000"/>
            </a:schemeClr>
          </a:solidFill>
        </p:spPr>
        <p:txBody>
          <a:bodyPr>
            <a:normAutofit fontScale="77500" lnSpcReduction="20000"/>
          </a:bodyPr>
          <a:lstStyle/>
          <a:p>
            <a:pPr marL="0" indent="0">
              <a:buNone/>
            </a:pPr>
            <a:r>
              <a:rPr lang="nb-NO" b="1" dirty="0">
                <a:solidFill>
                  <a:schemeClr val="tx2"/>
                </a:solidFill>
              </a:rPr>
              <a:t>Gruppe 1 single: HSU13C, HSU17B, DSU13C, HSU17C, DSU17B -   20 kamper pr runde</a:t>
            </a:r>
          </a:p>
        </p:txBody>
      </p:sp>
      <p:sp>
        <p:nvSpPr>
          <p:cNvPr id="11" name="Plassholder for innhold 10"/>
          <p:cNvSpPr>
            <a:spLocks noGrp="1"/>
          </p:cNvSpPr>
          <p:nvPr>
            <p:ph sz="half" idx="2"/>
          </p:nvPr>
        </p:nvSpPr>
        <p:spPr>
          <a:xfrm>
            <a:off x="4800600" y="3573016"/>
            <a:ext cx="4038600" cy="1368152"/>
          </a:xfrm>
          <a:solidFill>
            <a:schemeClr val="bg1">
              <a:lumMod val="85000"/>
            </a:schemeClr>
          </a:solidFill>
        </p:spPr>
        <p:txBody>
          <a:bodyPr>
            <a:normAutofit fontScale="77500" lnSpcReduction="20000"/>
          </a:bodyPr>
          <a:lstStyle/>
          <a:p>
            <a:pPr marL="0" indent="0">
              <a:buNone/>
            </a:pPr>
            <a:r>
              <a:rPr lang="nb-NO" b="1" dirty="0">
                <a:solidFill>
                  <a:schemeClr val="tx2"/>
                </a:solidFill>
              </a:rPr>
              <a:t>Gruppe 2 søndag: HDU15C, HDD, HDA, HDC, DDC, HDU17B, HDB, DDB, DDU15B – 22 kamper pluss sluttspill i gruppe 1.</a:t>
            </a:r>
          </a:p>
        </p:txBody>
      </p:sp>
      <p:pic>
        <p:nvPicPr>
          <p:cNvPr id="8" name="Bilde 7"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8090072" y="5683803"/>
            <a:ext cx="946424" cy="1129573"/>
          </a:xfrm>
          <a:prstGeom prst="rect">
            <a:avLst/>
          </a:prstGeom>
        </p:spPr>
      </p:pic>
      <p:sp>
        <p:nvSpPr>
          <p:cNvPr id="10" name="Plassholder for innhold 4"/>
          <p:cNvSpPr txBox="1">
            <a:spLocks/>
          </p:cNvSpPr>
          <p:nvPr/>
        </p:nvSpPr>
        <p:spPr>
          <a:xfrm>
            <a:off x="395536" y="2972966"/>
            <a:ext cx="4038600" cy="1392138"/>
          </a:xfrm>
          <a:prstGeom prst="rect">
            <a:avLst/>
          </a:prstGeom>
          <a:solidFill>
            <a:schemeClr val="bg1">
              <a:lumMod val="85000"/>
            </a:schemeClr>
          </a:solidFill>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b-NO" sz="2200" b="1" dirty="0">
                <a:solidFill>
                  <a:schemeClr val="tx2"/>
                </a:solidFill>
              </a:rPr>
              <a:t>Gruppe 2 single:  HSU15C, HSU15B, DSU15B, HSU13B  -  18 kamper pr runde  pluss sluttspill gruppe 1	  </a:t>
            </a:r>
          </a:p>
        </p:txBody>
      </p:sp>
      <p:sp>
        <p:nvSpPr>
          <p:cNvPr id="9" name="Plassholder for innhold 4"/>
          <p:cNvSpPr txBox="1">
            <a:spLocks/>
          </p:cNvSpPr>
          <p:nvPr/>
        </p:nvSpPr>
        <p:spPr>
          <a:xfrm>
            <a:off x="461392" y="4725144"/>
            <a:ext cx="4038600" cy="1368152"/>
          </a:xfrm>
          <a:prstGeom prst="rect">
            <a:avLst/>
          </a:prstGeom>
          <a:solidFill>
            <a:schemeClr val="bg1">
              <a:lumMod val="8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b-NO" sz="2200" b="1" dirty="0">
                <a:solidFill>
                  <a:schemeClr val="tx2"/>
                </a:solidFill>
              </a:rPr>
              <a:t>Gruppe 3 single: HSC, HSA, HSB, HSD – 20 kamper pluss sluttspill gruppe 2. </a:t>
            </a:r>
          </a:p>
          <a:p>
            <a:pPr marL="0" indent="0">
              <a:buNone/>
            </a:pPr>
            <a:endParaRPr lang="nb-NO" sz="2200" b="1" dirty="0">
              <a:solidFill>
                <a:schemeClr val="tx2"/>
              </a:solidFill>
            </a:endParaRPr>
          </a:p>
        </p:txBody>
      </p:sp>
      <p:sp>
        <p:nvSpPr>
          <p:cNvPr id="12" name="Plassholder for innhold 10"/>
          <p:cNvSpPr txBox="1">
            <a:spLocks/>
          </p:cNvSpPr>
          <p:nvPr/>
        </p:nvSpPr>
        <p:spPr>
          <a:xfrm>
            <a:off x="4800600" y="1484784"/>
            <a:ext cx="4038600" cy="1656184"/>
          </a:xfrm>
          <a:prstGeom prst="rect">
            <a:avLst/>
          </a:prstGeom>
          <a:solidFill>
            <a:schemeClr val="bg1">
              <a:lumMod val="8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b-NO" sz="2200" b="1" dirty="0">
                <a:solidFill>
                  <a:schemeClr val="tx2"/>
                </a:solidFill>
              </a:rPr>
              <a:t>Gruppe 1 søndag: MDB, HSU9B, HSU11C, MDC, MDU15B, MDA, MDD, MDB – 19 kamper (12md, 7 single)</a:t>
            </a:r>
          </a:p>
        </p:txBody>
      </p:sp>
    </p:spTree>
    <p:extLst>
      <p:ext uri="{BB962C8B-B14F-4D97-AF65-F5344CB8AC3E}">
        <p14:creationId xmlns:p14="http://schemas.microsoft.com/office/powerpoint/2010/main" val="194415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b="1" dirty="0">
                <a:solidFill>
                  <a:srgbClr val="FF0000"/>
                </a:solidFill>
              </a:rPr>
              <a:t>Tidsplan med ulike perioder og ulik tid pr periode</a:t>
            </a:r>
            <a:endParaRPr lang="nb-NO" dirty="0"/>
          </a:p>
        </p:txBody>
      </p:sp>
      <p:pic>
        <p:nvPicPr>
          <p:cNvPr id="3074" name="Picture 2"/>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2594" t="6000" r="10823" b="10000"/>
          <a:stretch/>
        </p:blipFill>
        <p:spPr bwMode="auto">
          <a:xfrm>
            <a:off x="467543" y="1844824"/>
            <a:ext cx="8249229" cy="4123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tel 1">
            <a:extLst>
              <a:ext uri="{FF2B5EF4-FFF2-40B4-BE49-F238E27FC236}">
                <a16:creationId xmlns:a16="http://schemas.microsoft.com/office/drawing/2014/main" id="{1F2FD018-F481-2A3A-9F4B-C64096BF0833}"/>
              </a:ext>
            </a:extLst>
          </p:cNvPr>
          <p:cNvSpPr txBox="1">
            <a:spLocks/>
          </p:cNvSpPr>
          <p:nvPr/>
        </p:nvSpPr>
        <p:spPr>
          <a:xfrm>
            <a:off x="5652120" y="6237312"/>
            <a:ext cx="3187080" cy="48479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2000" b="1" dirty="0">
                <a:solidFill>
                  <a:srgbClr val="FF0000"/>
                </a:solidFill>
              </a:rPr>
              <a:t>Haugerud cup 2019</a:t>
            </a:r>
            <a:endParaRPr lang="nb-NO" sz="2000" dirty="0"/>
          </a:p>
        </p:txBody>
      </p:sp>
    </p:spTree>
    <p:extLst>
      <p:ext uri="{BB962C8B-B14F-4D97-AF65-F5344CB8AC3E}">
        <p14:creationId xmlns:p14="http://schemas.microsoft.com/office/powerpoint/2010/main" val="3683585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b="1" dirty="0">
                <a:solidFill>
                  <a:srgbClr val="FF0000"/>
                </a:solidFill>
              </a:rPr>
              <a:t>Tidsplan med ulike perioder og ulikt antall baner </a:t>
            </a:r>
            <a:endParaRPr lang="nb-NO" dirty="0"/>
          </a:p>
        </p:txBody>
      </p:sp>
      <p:pic>
        <p:nvPicPr>
          <p:cNvPr id="5122" name="Picture 2"/>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2091" t="2763" r="2200" b="3559"/>
          <a:stretch/>
        </p:blipFill>
        <p:spPr bwMode="auto">
          <a:xfrm>
            <a:off x="1259632" y="1556792"/>
            <a:ext cx="6656253" cy="51877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tel 1">
            <a:extLst>
              <a:ext uri="{FF2B5EF4-FFF2-40B4-BE49-F238E27FC236}">
                <a16:creationId xmlns:a16="http://schemas.microsoft.com/office/drawing/2014/main" id="{16BED899-5AD7-978A-8FFD-30A8393CF3D5}"/>
              </a:ext>
            </a:extLst>
          </p:cNvPr>
          <p:cNvSpPr txBox="1">
            <a:spLocks/>
          </p:cNvSpPr>
          <p:nvPr/>
        </p:nvSpPr>
        <p:spPr>
          <a:xfrm>
            <a:off x="5652120" y="6256570"/>
            <a:ext cx="3187080" cy="484798"/>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2000" b="1" dirty="0">
                <a:solidFill>
                  <a:srgbClr val="FF0000"/>
                </a:solidFill>
              </a:rPr>
              <a:t>Haugerud ranking U15/19  2019</a:t>
            </a:r>
            <a:endParaRPr lang="nb-NO" sz="2000" dirty="0"/>
          </a:p>
        </p:txBody>
      </p:sp>
    </p:spTree>
    <p:extLst>
      <p:ext uri="{BB962C8B-B14F-4D97-AF65-F5344CB8AC3E}">
        <p14:creationId xmlns:p14="http://schemas.microsoft.com/office/powerpoint/2010/main" val="2763799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171400"/>
            <a:ext cx="8229600" cy="1143000"/>
          </a:xfrm>
        </p:spPr>
        <p:txBody>
          <a:bodyPr>
            <a:normAutofit fontScale="90000"/>
          </a:bodyPr>
          <a:lstStyle/>
          <a:p>
            <a:r>
              <a:rPr lang="nb-NO" b="1" dirty="0">
                <a:solidFill>
                  <a:srgbClr val="FF0000"/>
                </a:solidFill>
              </a:rPr>
              <a:t>Utnyttelse av 15 baner og gi alle kamper både fredag og lørdag</a:t>
            </a:r>
            <a:endParaRPr lang="nb-NO" dirty="0"/>
          </a:p>
        </p:txBody>
      </p:sp>
      <p:pic>
        <p:nvPicPr>
          <p:cNvPr id="7170" name="Picture 2"/>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2937" b="10083"/>
          <a:stretch/>
        </p:blipFill>
        <p:spPr bwMode="auto">
          <a:xfrm>
            <a:off x="827584" y="1124744"/>
            <a:ext cx="5990273" cy="57140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tel 1">
            <a:extLst>
              <a:ext uri="{FF2B5EF4-FFF2-40B4-BE49-F238E27FC236}">
                <a16:creationId xmlns:a16="http://schemas.microsoft.com/office/drawing/2014/main" id="{3215CF7C-EA00-372F-98FA-75854D781787}"/>
              </a:ext>
            </a:extLst>
          </p:cNvPr>
          <p:cNvSpPr txBox="1">
            <a:spLocks/>
          </p:cNvSpPr>
          <p:nvPr/>
        </p:nvSpPr>
        <p:spPr>
          <a:xfrm>
            <a:off x="7452320" y="6256570"/>
            <a:ext cx="1386880" cy="48479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b-NO" sz="2000" b="1" dirty="0">
                <a:solidFill>
                  <a:srgbClr val="FF0000"/>
                </a:solidFill>
              </a:rPr>
              <a:t>UBM 2019</a:t>
            </a:r>
            <a:endParaRPr lang="nb-NO" sz="2000" dirty="0"/>
          </a:p>
        </p:txBody>
      </p:sp>
    </p:spTree>
    <p:extLst>
      <p:ext uri="{BB962C8B-B14F-4D97-AF65-F5344CB8AC3E}">
        <p14:creationId xmlns:p14="http://schemas.microsoft.com/office/powerpoint/2010/main" val="978050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B933F2-FD18-AC91-8252-BB76E99197F2}"/>
            </a:ext>
          </a:extLst>
        </p:cNvPr>
        <p:cNvGrpSpPr/>
        <p:nvPr/>
      </p:nvGrpSpPr>
      <p:grpSpPr>
        <a:xfrm>
          <a:off x="0" y="0"/>
          <a:ext cx="0" cy="0"/>
          <a:chOff x="0" y="0"/>
          <a:chExt cx="0" cy="0"/>
        </a:xfrm>
      </p:grpSpPr>
      <p:sp>
        <p:nvSpPr>
          <p:cNvPr id="3" name="Tittel 2">
            <a:extLst>
              <a:ext uri="{FF2B5EF4-FFF2-40B4-BE49-F238E27FC236}">
                <a16:creationId xmlns:a16="http://schemas.microsoft.com/office/drawing/2014/main" id="{8B1F6A21-3284-9314-87D6-298D9F548681}"/>
              </a:ext>
            </a:extLst>
          </p:cNvPr>
          <p:cNvSpPr>
            <a:spLocks noGrp="1"/>
          </p:cNvSpPr>
          <p:nvPr>
            <p:ph type="title"/>
          </p:nvPr>
        </p:nvSpPr>
        <p:spPr/>
        <p:txBody>
          <a:bodyPr>
            <a:normAutofit/>
          </a:bodyPr>
          <a:lstStyle/>
          <a:p>
            <a:r>
              <a:rPr lang="nb-NO" b="1" dirty="0">
                <a:solidFill>
                  <a:srgbClr val="FF0000"/>
                </a:solidFill>
              </a:rPr>
              <a:t>Momenter ved 2-dagers ranking</a:t>
            </a:r>
          </a:p>
        </p:txBody>
      </p:sp>
      <p:sp>
        <p:nvSpPr>
          <p:cNvPr id="4" name="Plassholder for innhold 3">
            <a:extLst>
              <a:ext uri="{FF2B5EF4-FFF2-40B4-BE49-F238E27FC236}">
                <a16:creationId xmlns:a16="http://schemas.microsoft.com/office/drawing/2014/main" id="{696FCC89-F515-F707-A7C2-0240AC25F7C9}"/>
              </a:ext>
            </a:extLst>
          </p:cNvPr>
          <p:cNvSpPr>
            <a:spLocks noGrp="1"/>
          </p:cNvSpPr>
          <p:nvPr>
            <p:ph idx="1"/>
          </p:nvPr>
        </p:nvSpPr>
        <p:spPr>
          <a:xfrm>
            <a:off x="457200" y="1700808"/>
            <a:ext cx="8229600" cy="4824536"/>
          </a:xfrm>
          <a:solidFill>
            <a:schemeClr val="bg1">
              <a:lumMod val="85000"/>
            </a:schemeClr>
          </a:solidFill>
        </p:spPr>
        <p:txBody>
          <a:bodyPr>
            <a:normAutofit/>
          </a:bodyPr>
          <a:lstStyle/>
          <a:p>
            <a:r>
              <a:rPr lang="nb-NO" sz="2400" b="1" dirty="0">
                <a:solidFill>
                  <a:srgbClr val="002060"/>
                </a:solidFill>
              </a:rPr>
              <a:t>Det spilles en og en kategori</a:t>
            </a:r>
          </a:p>
          <a:p>
            <a:r>
              <a:rPr lang="nb-NO" sz="2400" b="1" dirty="0">
                <a:solidFill>
                  <a:srgbClr val="002060"/>
                </a:solidFill>
              </a:rPr>
              <a:t>Anbefalt rekkefølge er</a:t>
            </a:r>
            <a:r>
              <a:rPr lang="nb-NO" sz="2000" b="1" dirty="0">
                <a:solidFill>
                  <a:srgbClr val="002060"/>
                </a:solidFill>
              </a:rPr>
              <a:t> </a:t>
            </a:r>
          </a:p>
          <a:p>
            <a:pPr lvl="1"/>
            <a:r>
              <a:rPr lang="nb-NO" sz="2000" b="1" dirty="0">
                <a:solidFill>
                  <a:srgbClr val="002060"/>
                </a:solidFill>
              </a:rPr>
              <a:t>Single grunnspill inklusive 8-del/kvart  (lørdag)</a:t>
            </a:r>
          </a:p>
          <a:p>
            <a:pPr lvl="1"/>
            <a:r>
              <a:rPr lang="nb-NO" sz="2000" b="1" dirty="0">
                <a:solidFill>
                  <a:srgbClr val="002060"/>
                </a:solidFill>
              </a:rPr>
              <a:t>Double grunnspill og sluttspill </a:t>
            </a:r>
            <a:r>
              <a:rPr lang="nb-NO" sz="2000" b="1" dirty="0" err="1">
                <a:solidFill>
                  <a:srgbClr val="002060"/>
                </a:solidFill>
              </a:rPr>
              <a:t>inkl</a:t>
            </a:r>
            <a:r>
              <a:rPr lang="nb-NO" sz="2000" b="1" dirty="0">
                <a:solidFill>
                  <a:srgbClr val="002060"/>
                </a:solidFill>
              </a:rPr>
              <a:t> </a:t>
            </a:r>
            <a:r>
              <a:rPr lang="nb-NO" sz="2000" b="1" dirty="0" err="1">
                <a:solidFill>
                  <a:srgbClr val="002060"/>
                </a:solidFill>
              </a:rPr>
              <a:t>semi</a:t>
            </a:r>
            <a:r>
              <a:rPr lang="nb-NO" sz="2000" b="1" dirty="0">
                <a:solidFill>
                  <a:srgbClr val="002060"/>
                </a:solidFill>
              </a:rPr>
              <a:t>- og  finaler (lørdag)</a:t>
            </a:r>
          </a:p>
          <a:p>
            <a:pPr lvl="1"/>
            <a:r>
              <a:rPr lang="nb-NO" sz="2000" b="1" dirty="0">
                <a:solidFill>
                  <a:srgbClr val="002060"/>
                </a:solidFill>
              </a:rPr>
              <a:t>Single </a:t>
            </a:r>
            <a:r>
              <a:rPr lang="nb-NO" sz="2000" b="1" dirty="0" err="1">
                <a:solidFill>
                  <a:srgbClr val="002060"/>
                </a:solidFill>
              </a:rPr>
              <a:t>semi</a:t>
            </a:r>
            <a:r>
              <a:rPr lang="nb-NO" sz="2000" b="1" dirty="0">
                <a:solidFill>
                  <a:srgbClr val="002060"/>
                </a:solidFill>
              </a:rPr>
              <a:t>- og finaler (søndag)</a:t>
            </a:r>
          </a:p>
          <a:p>
            <a:pPr lvl="1"/>
            <a:r>
              <a:rPr lang="nb-NO" sz="2000" b="1" dirty="0" err="1">
                <a:solidFill>
                  <a:srgbClr val="002060"/>
                </a:solidFill>
              </a:rPr>
              <a:t>Mix</a:t>
            </a:r>
            <a:r>
              <a:rPr lang="nb-NO" sz="2000" b="1" dirty="0">
                <a:solidFill>
                  <a:srgbClr val="002060"/>
                </a:solidFill>
              </a:rPr>
              <a:t> grunnspill og sluttspill (søndag)</a:t>
            </a:r>
          </a:p>
          <a:p>
            <a:r>
              <a:rPr lang="nb-NO" sz="2400" b="1" dirty="0">
                <a:solidFill>
                  <a:srgbClr val="002060"/>
                </a:solidFill>
              </a:rPr>
              <a:t>Utnytt dagene fullt ut for å gi spillerne nødvendige pauser</a:t>
            </a:r>
          </a:p>
          <a:p>
            <a:r>
              <a:rPr lang="nb-NO" sz="2400" b="1" dirty="0">
                <a:solidFill>
                  <a:srgbClr val="002060"/>
                </a:solidFill>
              </a:rPr>
              <a:t>Varier gjerne antall baner som brukes utover dagene med utgangspunkt i at hele spilletiden skal utnyttes </a:t>
            </a:r>
          </a:p>
          <a:p>
            <a:r>
              <a:rPr lang="nb-NO" sz="2400" b="1" dirty="0">
                <a:solidFill>
                  <a:srgbClr val="002060"/>
                </a:solidFill>
              </a:rPr>
              <a:t>Spesielt ved to-klassers ranking, vurder rekkefølge på kategorier utfra størrelse påmelding, behov for sluttspill, pauser for spillere og potensielle konflikter i kampskjema</a:t>
            </a:r>
          </a:p>
          <a:p>
            <a:endParaRPr lang="nb-NO" sz="2000" b="1" dirty="0">
              <a:solidFill>
                <a:srgbClr val="002060"/>
              </a:solidFill>
            </a:endParaRPr>
          </a:p>
          <a:p>
            <a:endParaRPr lang="nb-NO" sz="2000" b="1" dirty="0">
              <a:solidFill>
                <a:srgbClr val="002060"/>
              </a:solidFill>
            </a:endParaRPr>
          </a:p>
          <a:p>
            <a:pPr marL="0" indent="0">
              <a:buNone/>
            </a:pPr>
            <a:endParaRPr lang="nb-NO" sz="2000" b="1" dirty="0">
              <a:solidFill>
                <a:srgbClr val="002060"/>
              </a:solidFill>
            </a:endParaRPr>
          </a:p>
        </p:txBody>
      </p:sp>
      <p:pic>
        <p:nvPicPr>
          <p:cNvPr id="5" name="Bilde 4" descr="HIFotball.eps">
            <a:extLst>
              <a:ext uri="{FF2B5EF4-FFF2-40B4-BE49-F238E27FC236}">
                <a16:creationId xmlns:a16="http://schemas.microsoft.com/office/drawing/2014/main" id="{817C1BA3-E1EC-8A05-56BD-447E23D7AAD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884368" y="1196752"/>
            <a:ext cx="1063043" cy="1268760"/>
          </a:xfrm>
          <a:prstGeom prst="rect">
            <a:avLst/>
          </a:prstGeom>
        </p:spPr>
      </p:pic>
    </p:spTree>
    <p:extLst>
      <p:ext uri="{BB962C8B-B14F-4D97-AF65-F5344CB8AC3E}">
        <p14:creationId xmlns:p14="http://schemas.microsoft.com/office/powerpoint/2010/main" val="3332155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C75F28-2735-D933-1304-99714124572E}"/>
            </a:ext>
          </a:extLst>
        </p:cNvPr>
        <p:cNvGrpSpPr/>
        <p:nvPr/>
      </p:nvGrpSpPr>
      <p:grpSpPr>
        <a:xfrm>
          <a:off x="0" y="0"/>
          <a:ext cx="0" cy="0"/>
          <a:chOff x="0" y="0"/>
          <a:chExt cx="0" cy="0"/>
        </a:xfrm>
      </p:grpSpPr>
      <p:sp>
        <p:nvSpPr>
          <p:cNvPr id="3" name="Tittel 2">
            <a:extLst>
              <a:ext uri="{FF2B5EF4-FFF2-40B4-BE49-F238E27FC236}">
                <a16:creationId xmlns:a16="http://schemas.microsoft.com/office/drawing/2014/main" id="{A3F1ABAB-2DC5-47AE-B490-E97AF74EB324}"/>
              </a:ext>
            </a:extLst>
          </p:cNvPr>
          <p:cNvSpPr>
            <a:spLocks noGrp="1"/>
          </p:cNvSpPr>
          <p:nvPr>
            <p:ph type="title"/>
          </p:nvPr>
        </p:nvSpPr>
        <p:spPr/>
        <p:txBody>
          <a:bodyPr>
            <a:normAutofit fontScale="90000"/>
          </a:bodyPr>
          <a:lstStyle/>
          <a:p>
            <a:r>
              <a:rPr lang="nb-NO" b="1" dirty="0">
                <a:solidFill>
                  <a:srgbClr val="FF0000"/>
                </a:solidFill>
              </a:rPr>
              <a:t>Case: Gruppestørrelse og </a:t>
            </a:r>
            <a:r>
              <a:rPr lang="nb-NO" b="1" dirty="0" err="1">
                <a:solidFill>
                  <a:srgbClr val="FF0000"/>
                </a:solidFill>
              </a:rPr>
              <a:t>max</a:t>
            </a:r>
            <a:r>
              <a:rPr lang="nb-NO" b="1" dirty="0">
                <a:solidFill>
                  <a:srgbClr val="FF0000"/>
                </a:solidFill>
              </a:rPr>
              <a:t> antall baner som kan utnyttes</a:t>
            </a:r>
          </a:p>
        </p:txBody>
      </p:sp>
      <p:sp>
        <p:nvSpPr>
          <p:cNvPr id="4" name="Plassholder for innhold 3">
            <a:extLst>
              <a:ext uri="{FF2B5EF4-FFF2-40B4-BE49-F238E27FC236}">
                <a16:creationId xmlns:a16="http://schemas.microsoft.com/office/drawing/2014/main" id="{BFAA804F-64E6-D891-8981-5D1A29A6F980}"/>
              </a:ext>
            </a:extLst>
          </p:cNvPr>
          <p:cNvSpPr>
            <a:spLocks noGrp="1"/>
          </p:cNvSpPr>
          <p:nvPr>
            <p:ph idx="1"/>
          </p:nvPr>
        </p:nvSpPr>
        <p:spPr>
          <a:xfrm>
            <a:off x="457200" y="1700808"/>
            <a:ext cx="8229600" cy="4824536"/>
          </a:xfrm>
          <a:solidFill>
            <a:schemeClr val="bg1">
              <a:lumMod val="85000"/>
            </a:schemeClr>
          </a:solidFill>
        </p:spPr>
        <p:txBody>
          <a:bodyPr>
            <a:normAutofit/>
          </a:bodyPr>
          <a:lstStyle/>
          <a:p>
            <a:pPr marL="0" indent="0">
              <a:buNone/>
            </a:pPr>
            <a:r>
              <a:rPr lang="nb-NO" sz="2400" b="1" dirty="0">
                <a:solidFill>
                  <a:srgbClr val="002060"/>
                </a:solidFill>
              </a:rPr>
              <a:t>Case:  Strømmen Challenge 2024</a:t>
            </a:r>
          </a:p>
          <a:p>
            <a:r>
              <a:rPr lang="nb-NO" sz="2000" b="1" dirty="0" err="1">
                <a:solidFill>
                  <a:srgbClr val="002060"/>
                </a:solidFill>
              </a:rPr>
              <a:t>Ca</a:t>
            </a:r>
            <a:r>
              <a:rPr lang="nb-NO" sz="2000" b="1" dirty="0">
                <a:solidFill>
                  <a:srgbClr val="002060"/>
                </a:solidFill>
              </a:rPr>
              <a:t> 180 kamper å spille, Strømmen har 8 baner</a:t>
            </a:r>
          </a:p>
          <a:p>
            <a:r>
              <a:rPr lang="nb-NO" sz="2000" b="1" dirty="0">
                <a:solidFill>
                  <a:srgbClr val="002060"/>
                </a:solidFill>
              </a:rPr>
              <a:t>Antall rundekamper: MD 8, Single 32, Double 14. I alt 54</a:t>
            </a:r>
          </a:p>
          <a:p>
            <a:r>
              <a:rPr lang="nb-NO" sz="2000" b="1" dirty="0">
                <a:solidFill>
                  <a:srgbClr val="002060"/>
                </a:solidFill>
              </a:rPr>
              <a:t>Utfordring: Alle 3 kategorier på en dag. Det er spillere som deltar i alle kategorier og trolig vil noen komme til </a:t>
            </a:r>
            <a:r>
              <a:rPr lang="nb-NO" sz="2000" b="1" dirty="0" err="1">
                <a:solidFill>
                  <a:srgbClr val="002060"/>
                </a:solidFill>
              </a:rPr>
              <a:t>semi</a:t>
            </a:r>
            <a:r>
              <a:rPr lang="nb-NO" sz="2000" b="1" dirty="0">
                <a:solidFill>
                  <a:srgbClr val="002060"/>
                </a:solidFill>
              </a:rPr>
              <a:t>-/finale i alle. </a:t>
            </a:r>
          </a:p>
          <a:p>
            <a:endParaRPr lang="nb-NO" sz="2000" b="1" dirty="0">
              <a:solidFill>
                <a:srgbClr val="002060"/>
              </a:solidFill>
            </a:endParaRPr>
          </a:p>
          <a:p>
            <a:pPr marL="0" indent="0">
              <a:buNone/>
            </a:pPr>
            <a:r>
              <a:rPr lang="nb-NO" sz="2400" b="1" dirty="0">
                <a:solidFill>
                  <a:srgbClr val="002060"/>
                </a:solidFill>
              </a:rPr>
              <a:t>Diskusjon: </a:t>
            </a:r>
          </a:p>
          <a:p>
            <a:pPr marL="457200" indent="-457200">
              <a:buAutoNum type="alphaUcParenR"/>
            </a:pPr>
            <a:r>
              <a:rPr lang="nb-NO" sz="2000" b="1" dirty="0">
                <a:solidFill>
                  <a:srgbClr val="002060"/>
                </a:solidFill>
              </a:rPr>
              <a:t>Løsningen valgt på Strømmen med 8 baner</a:t>
            </a:r>
          </a:p>
          <a:p>
            <a:pPr>
              <a:buAutoNum type="alphaUcParenR"/>
            </a:pPr>
            <a:r>
              <a:rPr lang="nb-NO" sz="2000" b="1" dirty="0">
                <a:solidFill>
                  <a:srgbClr val="002060"/>
                </a:solidFill>
              </a:rPr>
              <a:t>Hva vil være </a:t>
            </a:r>
            <a:r>
              <a:rPr lang="nb-NO" sz="2000" b="1" dirty="0" err="1">
                <a:solidFill>
                  <a:srgbClr val="002060"/>
                </a:solidFill>
              </a:rPr>
              <a:t>max</a:t>
            </a:r>
            <a:r>
              <a:rPr lang="nb-NO" sz="2000" b="1" dirty="0">
                <a:solidFill>
                  <a:srgbClr val="002060"/>
                </a:solidFill>
              </a:rPr>
              <a:t> antall baner som kan utnyttes</a:t>
            </a:r>
          </a:p>
          <a:p>
            <a:pPr>
              <a:buAutoNum type="alphaUcParenR"/>
            </a:pPr>
            <a:r>
              <a:rPr lang="nb-NO" sz="2000" b="1" dirty="0">
                <a:solidFill>
                  <a:srgbClr val="002060"/>
                </a:solidFill>
              </a:rPr>
              <a:t>Hva ville typisk bli endret hvis man bare hadde 6 baner</a:t>
            </a:r>
          </a:p>
          <a:p>
            <a:pPr>
              <a:buAutoNum type="alphaUcParenR"/>
            </a:pPr>
            <a:r>
              <a:rPr lang="nb-NO" sz="2000" b="1" dirty="0">
                <a:solidFill>
                  <a:srgbClr val="002060"/>
                </a:solidFill>
              </a:rPr>
              <a:t>Hva ville kunne endres hvis dette var en ren singledag?</a:t>
            </a:r>
          </a:p>
          <a:p>
            <a:pPr>
              <a:buAutoNum type="alphaUcParenR"/>
            </a:pPr>
            <a:endParaRPr lang="nb-NO" sz="2000" b="1" dirty="0">
              <a:solidFill>
                <a:srgbClr val="002060"/>
              </a:solidFill>
            </a:endParaRPr>
          </a:p>
          <a:p>
            <a:endParaRPr lang="nb-NO" sz="2000" b="1" dirty="0">
              <a:solidFill>
                <a:srgbClr val="002060"/>
              </a:solidFill>
            </a:endParaRPr>
          </a:p>
          <a:p>
            <a:pPr marL="0" indent="0">
              <a:buNone/>
            </a:pPr>
            <a:endParaRPr lang="nb-NO" sz="2000" b="1" dirty="0">
              <a:solidFill>
                <a:srgbClr val="002060"/>
              </a:solidFill>
            </a:endParaRPr>
          </a:p>
        </p:txBody>
      </p:sp>
      <p:pic>
        <p:nvPicPr>
          <p:cNvPr id="5" name="Bilde 4" descr="HIFotball.eps">
            <a:extLst>
              <a:ext uri="{FF2B5EF4-FFF2-40B4-BE49-F238E27FC236}">
                <a16:creationId xmlns:a16="http://schemas.microsoft.com/office/drawing/2014/main" id="{3E3D3896-3847-3CF9-304A-39259AC9F0C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740352" y="5451519"/>
            <a:ext cx="1063043" cy="1268760"/>
          </a:xfrm>
          <a:prstGeom prst="rect">
            <a:avLst/>
          </a:prstGeom>
        </p:spPr>
      </p:pic>
    </p:spTree>
    <p:extLst>
      <p:ext uri="{BB962C8B-B14F-4D97-AF65-F5344CB8AC3E}">
        <p14:creationId xmlns:p14="http://schemas.microsoft.com/office/powerpoint/2010/main" val="3359870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a:bodyPr>
          <a:lstStyle/>
          <a:p>
            <a:r>
              <a:rPr lang="nb-NO" b="1" dirty="0" err="1">
                <a:solidFill>
                  <a:srgbClr val="FF0000"/>
                </a:solidFill>
              </a:rPr>
              <a:t>Hovedsteg</a:t>
            </a:r>
            <a:r>
              <a:rPr lang="nb-NO" b="1" dirty="0">
                <a:solidFill>
                  <a:srgbClr val="FF0000"/>
                </a:solidFill>
              </a:rPr>
              <a:t> i Cup2000</a:t>
            </a:r>
          </a:p>
        </p:txBody>
      </p:sp>
      <p:sp>
        <p:nvSpPr>
          <p:cNvPr id="4" name="Plassholder for innhold 3"/>
          <p:cNvSpPr>
            <a:spLocks noGrp="1"/>
          </p:cNvSpPr>
          <p:nvPr>
            <p:ph idx="1"/>
          </p:nvPr>
        </p:nvSpPr>
        <p:spPr>
          <a:xfrm>
            <a:off x="457200" y="1700808"/>
            <a:ext cx="8229600" cy="4824536"/>
          </a:xfrm>
          <a:solidFill>
            <a:schemeClr val="bg1">
              <a:lumMod val="85000"/>
            </a:schemeClr>
          </a:solidFill>
        </p:spPr>
        <p:txBody>
          <a:bodyPr>
            <a:normAutofit fontScale="85000" lnSpcReduction="10000"/>
          </a:bodyPr>
          <a:lstStyle/>
          <a:p>
            <a:r>
              <a:rPr lang="nb-NO" b="1" dirty="0">
                <a:solidFill>
                  <a:srgbClr val="002060"/>
                </a:solidFill>
              </a:rPr>
              <a:t>Hente påmeldinger og rankingliste fra badmintonportalen</a:t>
            </a:r>
          </a:p>
          <a:p>
            <a:r>
              <a:rPr lang="nb-NO" b="1" dirty="0">
                <a:solidFill>
                  <a:srgbClr val="002060"/>
                </a:solidFill>
              </a:rPr>
              <a:t>Sjekke oppsett av turnering</a:t>
            </a:r>
          </a:p>
          <a:p>
            <a:r>
              <a:rPr lang="nb-NO" b="1" dirty="0">
                <a:solidFill>
                  <a:srgbClr val="002060"/>
                </a:solidFill>
              </a:rPr>
              <a:t>Sette sammen doublepar</a:t>
            </a:r>
          </a:p>
          <a:p>
            <a:r>
              <a:rPr lang="nb-NO" b="1" dirty="0">
                <a:solidFill>
                  <a:srgbClr val="002060"/>
                </a:solidFill>
              </a:rPr>
              <a:t>Slå sammen klasser (kun lokale turneringer)</a:t>
            </a:r>
          </a:p>
          <a:p>
            <a:r>
              <a:rPr lang="nb-NO" b="1" dirty="0">
                <a:solidFill>
                  <a:srgbClr val="002060"/>
                </a:solidFill>
              </a:rPr>
              <a:t>Foreta seeding</a:t>
            </a:r>
          </a:p>
          <a:p>
            <a:r>
              <a:rPr lang="nb-NO" b="1" dirty="0">
                <a:solidFill>
                  <a:srgbClr val="002060"/>
                </a:solidFill>
              </a:rPr>
              <a:t>Registrere </a:t>
            </a:r>
            <a:r>
              <a:rPr lang="nb-NO" b="1" dirty="0" err="1">
                <a:solidFill>
                  <a:srgbClr val="002060"/>
                </a:solidFill>
              </a:rPr>
              <a:t>spilleform</a:t>
            </a:r>
            <a:endParaRPr lang="nb-NO" b="1" dirty="0">
              <a:solidFill>
                <a:srgbClr val="002060"/>
              </a:solidFill>
            </a:endParaRPr>
          </a:p>
          <a:p>
            <a:r>
              <a:rPr lang="nb-NO" b="1" dirty="0">
                <a:solidFill>
                  <a:srgbClr val="002060"/>
                </a:solidFill>
              </a:rPr>
              <a:t>Lage perioder</a:t>
            </a:r>
          </a:p>
          <a:p>
            <a:r>
              <a:rPr lang="nb-NO" b="1" dirty="0">
                <a:solidFill>
                  <a:srgbClr val="002060"/>
                </a:solidFill>
              </a:rPr>
              <a:t>Bestem gruppering av klasser og kamprekkefølge</a:t>
            </a:r>
          </a:p>
          <a:p>
            <a:r>
              <a:rPr lang="nb-NO" b="1" dirty="0">
                <a:solidFill>
                  <a:srgbClr val="002060"/>
                </a:solidFill>
              </a:rPr>
              <a:t>Lag og publiser program</a:t>
            </a:r>
          </a:p>
        </p:txBody>
      </p:sp>
      <p:pic>
        <p:nvPicPr>
          <p:cNvPr id="5" name="Bilde 4"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668344" y="5373216"/>
            <a:ext cx="1162448" cy="1387401"/>
          </a:xfrm>
          <a:prstGeom prst="rect">
            <a:avLst/>
          </a:prstGeom>
        </p:spPr>
      </p:pic>
    </p:spTree>
    <p:extLst>
      <p:ext uri="{BB962C8B-B14F-4D97-AF65-F5344CB8AC3E}">
        <p14:creationId xmlns:p14="http://schemas.microsoft.com/office/powerpoint/2010/main" val="325996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a:bodyPr>
          <a:lstStyle/>
          <a:p>
            <a:r>
              <a:rPr lang="nb-NO" b="1" dirty="0">
                <a:solidFill>
                  <a:srgbClr val="FF0000"/>
                </a:solidFill>
              </a:rPr>
              <a:t>Case </a:t>
            </a:r>
            <a:r>
              <a:rPr lang="nb-NO" b="1" dirty="0" err="1">
                <a:solidFill>
                  <a:srgbClr val="FF0000"/>
                </a:solidFill>
              </a:rPr>
              <a:t>study</a:t>
            </a:r>
            <a:r>
              <a:rPr lang="nb-NO" b="1" dirty="0">
                <a:solidFill>
                  <a:srgbClr val="FF0000"/>
                </a:solidFill>
              </a:rPr>
              <a:t> praktisk</a:t>
            </a:r>
          </a:p>
        </p:txBody>
      </p:sp>
      <p:sp>
        <p:nvSpPr>
          <p:cNvPr id="4" name="Plassholder for innhold 3"/>
          <p:cNvSpPr>
            <a:spLocks noGrp="1"/>
          </p:cNvSpPr>
          <p:nvPr>
            <p:ph idx="1"/>
          </p:nvPr>
        </p:nvSpPr>
        <p:spPr>
          <a:xfrm>
            <a:off x="457200" y="1700808"/>
            <a:ext cx="8229600" cy="4824536"/>
          </a:xfrm>
          <a:solidFill>
            <a:schemeClr val="bg1">
              <a:lumMod val="85000"/>
            </a:schemeClr>
          </a:solidFill>
        </p:spPr>
        <p:txBody>
          <a:bodyPr>
            <a:normAutofit/>
          </a:bodyPr>
          <a:lstStyle/>
          <a:p>
            <a:r>
              <a:rPr lang="nb-NO" b="1" dirty="0">
                <a:solidFill>
                  <a:srgbClr val="002060"/>
                </a:solidFill>
              </a:rPr>
              <a:t>Haugerud cup 2019</a:t>
            </a:r>
          </a:p>
          <a:p>
            <a:r>
              <a:rPr lang="nb-NO" b="1" dirty="0">
                <a:solidFill>
                  <a:srgbClr val="002060"/>
                </a:solidFill>
              </a:rPr>
              <a:t>Lese inn </a:t>
            </a:r>
            <a:r>
              <a:rPr lang="nb-NO" b="1" dirty="0" err="1">
                <a:solidFill>
                  <a:srgbClr val="002060"/>
                </a:solidFill>
              </a:rPr>
              <a:t>turneringsfil</a:t>
            </a:r>
            <a:r>
              <a:rPr lang="nb-NO" b="1" dirty="0">
                <a:solidFill>
                  <a:srgbClr val="002060"/>
                </a:solidFill>
              </a:rPr>
              <a:t> v1 fra badmintonportalen med påmeldinger</a:t>
            </a:r>
          </a:p>
          <a:p>
            <a:r>
              <a:rPr lang="nb-NO" b="1" dirty="0">
                <a:solidFill>
                  <a:srgbClr val="002060"/>
                </a:solidFill>
              </a:rPr>
              <a:t>Gjøre de praktiske stegene frem til utlegging av kamper</a:t>
            </a:r>
          </a:p>
          <a:p>
            <a:r>
              <a:rPr lang="nb-NO" b="1" dirty="0">
                <a:solidFill>
                  <a:srgbClr val="002060"/>
                </a:solidFill>
              </a:rPr>
              <a:t>Lese inn ny </a:t>
            </a:r>
            <a:r>
              <a:rPr lang="nb-NO" b="1" dirty="0" err="1">
                <a:solidFill>
                  <a:srgbClr val="002060"/>
                </a:solidFill>
              </a:rPr>
              <a:t>turneringsfil</a:t>
            </a:r>
            <a:r>
              <a:rPr lang="nb-NO" b="1" dirty="0">
                <a:solidFill>
                  <a:srgbClr val="002060"/>
                </a:solidFill>
              </a:rPr>
              <a:t> v3 klar for legge klasser og kamper i rekkefølge</a:t>
            </a:r>
          </a:p>
        </p:txBody>
      </p:sp>
      <p:pic>
        <p:nvPicPr>
          <p:cNvPr id="5" name="Bilde 4"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668344" y="5373216"/>
            <a:ext cx="1162448" cy="1387401"/>
          </a:xfrm>
          <a:prstGeom prst="rect">
            <a:avLst/>
          </a:prstGeom>
        </p:spPr>
      </p:pic>
    </p:spTree>
    <p:extLst>
      <p:ext uri="{BB962C8B-B14F-4D97-AF65-F5344CB8AC3E}">
        <p14:creationId xmlns:p14="http://schemas.microsoft.com/office/powerpoint/2010/main" val="1163582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44624"/>
            <a:ext cx="8229600" cy="1143000"/>
          </a:xfrm>
        </p:spPr>
        <p:txBody>
          <a:bodyPr/>
          <a:lstStyle/>
          <a:p>
            <a:r>
              <a:rPr lang="nb-NO" b="1" dirty="0">
                <a:solidFill>
                  <a:srgbClr val="FF0000"/>
                </a:solidFill>
              </a:rPr>
              <a:t>Publisering med info om endringer</a:t>
            </a:r>
            <a:endParaRPr lang="nb-NO"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11683" y="1412776"/>
            <a:ext cx="8536781" cy="50077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16648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84"/>
            <a:ext cx="8229600" cy="1143000"/>
          </a:xfrm>
        </p:spPr>
        <p:txBody>
          <a:bodyPr/>
          <a:lstStyle/>
          <a:p>
            <a:r>
              <a:rPr lang="nb-NO" b="1" dirty="0">
                <a:solidFill>
                  <a:srgbClr val="FF0000"/>
                </a:solidFill>
              </a:rPr>
              <a:t>Sammenslåing av klasser</a:t>
            </a:r>
            <a:endParaRPr lang="nb-NO"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547664" y="1126956"/>
            <a:ext cx="6332220" cy="5326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05892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a:bodyPr>
          <a:lstStyle/>
          <a:p>
            <a:r>
              <a:rPr lang="nb-NO" b="1" dirty="0">
                <a:solidFill>
                  <a:srgbClr val="FF0000"/>
                </a:solidFill>
              </a:rPr>
              <a:t>Mål med kurset</a:t>
            </a:r>
          </a:p>
        </p:txBody>
      </p:sp>
      <p:sp>
        <p:nvSpPr>
          <p:cNvPr id="4" name="Plassholder for innhold 3"/>
          <p:cNvSpPr>
            <a:spLocks noGrp="1"/>
          </p:cNvSpPr>
          <p:nvPr>
            <p:ph idx="1"/>
          </p:nvPr>
        </p:nvSpPr>
        <p:spPr>
          <a:xfrm>
            <a:off x="457200" y="1700808"/>
            <a:ext cx="8229600" cy="4824536"/>
          </a:xfrm>
          <a:solidFill>
            <a:schemeClr val="bg1">
              <a:lumMod val="85000"/>
            </a:schemeClr>
          </a:solidFill>
        </p:spPr>
        <p:txBody>
          <a:bodyPr>
            <a:normAutofit/>
          </a:bodyPr>
          <a:lstStyle/>
          <a:p>
            <a:r>
              <a:rPr lang="nb-NO" b="1" dirty="0">
                <a:solidFill>
                  <a:srgbClr val="002060"/>
                </a:solidFill>
              </a:rPr>
              <a:t>Målet er å lage et kampoppsett som fordeler kampene jevnt på spillerne, har få konflikter og som utnytter banene godt helt til siste kamp. </a:t>
            </a:r>
          </a:p>
          <a:p>
            <a:r>
              <a:rPr lang="nb-NO" b="1" dirty="0">
                <a:solidFill>
                  <a:srgbClr val="002060"/>
                </a:solidFill>
              </a:rPr>
              <a:t>Det er ingen gitt fasit på dette, men kurset vil belyse og diskutere ulike faktorer som påvirker resultatet. </a:t>
            </a:r>
          </a:p>
          <a:p>
            <a:r>
              <a:rPr lang="nb-NO" b="1" dirty="0">
                <a:solidFill>
                  <a:srgbClr val="002060"/>
                </a:solidFill>
              </a:rPr>
              <a:t>Praktisk bruk av cup2000 til jobben</a:t>
            </a:r>
          </a:p>
          <a:p>
            <a:endParaRPr lang="nb-NO" b="1" dirty="0">
              <a:solidFill>
                <a:srgbClr val="002060"/>
              </a:solidFill>
            </a:endParaRPr>
          </a:p>
          <a:p>
            <a:endParaRPr lang="nb-NO" b="1" dirty="0">
              <a:solidFill>
                <a:srgbClr val="002060"/>
              </a:solidFill>
            </a:endParaRPr>
          </a:p>
          <a:p>
            <a:endParaRPr lang="nb-NO" b="1" dirty="0">
              <a:solidFill>
                <a:srgbClr val="002060"/>
              </a:solidFill>
            </a:endParaRPr>
          </a:p>
          <a:p>
            <a:endParaRPr lang="nb-NO" b="1" dirty="0">
              <a:solidFill>
                <a:srgbClr val="002060"/>
              </a:solidFill>
            </a:endParaRPr>
          </a:p>
        </p:txBody>
      </p:sp>
      <p:pic>
        <p:nvPicPr>
          <p:cNvPr id="5" name="Bilde 4"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668344" y="5373216"/>
            <a:ext cx="1162448" cy="1387401"/>
          </a:xfrm>
          <a:prstGeom prst="rect">
            <a:avLst/>
          </a:prstGeom>
        </p:spPr>
      </p:pic>
    </p:spTree>
    <p:extLst>
      <p:ext uri="{BB962C8B-B14F-4D97-AF65-F5344CB8AC3E}">
        <p14:creationId xmlns:p14="http://schemas.microsoft.com/office/powerpoint/2010/main" val="23290865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44624"/>
            <a:ext cx="8229600" cy="1143000"/>
          </a:xfrm>
        </p:spPr>
        <p:txBody>
          <a:bodyPr>
            <a:normAutofit fontScale="90000"/>
          </a:bodyPr>
          <a:lstStyle/>
          <a:p>
            <a:r>
              <a:rPr lang="nb-NO" b="1" dirty="0">
                <a:solidFill>
                  <a:srgbClr val="FF0000"/>
                </a:solidFill>
              </a:rPr>
              <a:t>Layout program – Haugerud cup 2019</a:t>
            </a:r>
            <a:endParaRPr lang="nb-NO"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71600" y="1196752"/>
            <a:ext cx="7221855" cy="54892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652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b="1" dirty="0">
                <a:solidFill>
                  <a:srgbClr val="FF0000"/>
                </a:solidFill>
              </a:rPr>
              <a:t>Layout program – Haugerud ranking U15/19 2019 i to haller</a:t>
            </a:r>
            <a:endParaRPr lang="nb-NO" dirty="0"/>
          </a:p>
        </p:txBody>
      </p:sp>
      <p:pic>
        <p:nvPicPr>
          <p:cNvPr id="614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38524" y="1916832"/>
            <a:ext cx="7655243" cy="4560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7631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fontScale="90000"/>
          </a:bodyPr>
          <a:lstStyle/>
          <a:p>
            <a:r>
              <a:rPr lang="nb-NO" b="1" dirty="0">
                <a:solidFill>
                  <a:srgbClr val="FF0000"/>
                </a:solidFill>
              </a:rPr>
              <a:t>Observasjoner - problemer i kampplanen </a:t>
            </a:r>
          </a:p>
        </p:txBody>
      </p:sp>
      <p:sp>
        <p:nvSpPr>
          <p:cNvPr id="4" name="Plassholder for innhold 3"/>
          <p:cNvSpPr>
            <a:spLocks noGrp="1"/>
          </p:cNvSpPr>
          <p:nvPr>
            <p:ph idx="1"/>
          </p:nvPr>
        </p:nvSpPr>
        <p:spPr>
          <a:xfrm>
            <a:off x="457200" y="1700808"/>
            <a:ext cx="8229600" cy="4824536"/>
          </a:xfrm>
          <a:solidFill>
            <a:schemeClr val="bg1">
              <a:lumMod val="85000"/>
            </a:schemeClr>
          </a:solidFill>
        </p:spPr>
        <p:txBody>
          <a:bodyPr>
            <a:normAutofit lnSpcReduction="10000"/>
          </a:bodyPr>
          <a:lstStyle/>
          <a:p>
            <a:r>
              <a:rPr lang="nb-NO" b="1" dirty="0">
                <a:solidFill>
                  <a:srgbClr val="002060"/>
                </a:solidFill>
              </a:rPr>
              <a:t>Større forsinkelser</a:t>
            </a:r>
          </a:p>
          <a:p>
            <a:r>
              <a:rPr lang="nb-NO" b="1" dirty="0">
                <a:solidFill>
                  <a:srgbClr val="002060"/>
                </a:solidFill>
              </a:rPr>
              <a:t>Spillerne har kamper i klumper, ikke spredt utover</a:t>
            </a:r>
          </a:p>
          <a:p>
            <a:r>
              <a:rPr lang="nb-NO" b="1" dirty="0">
                <a:solidFill>
                  <a:srgbClr val="002060"/>
                </a:solidFill>
              </a:rPr>
              <a:t>En kamp om morgenen, neste </a:t>
            </a:r>
            <a:r>
              <a:rPr lang="nb-NO" b="1" dirty="0" err="1">
                <a:solidFill>
                  <a:srgbClr val="002060"/>
                </a:solidFill>
              </a:rPr>
              <a:t>kl</a:t>
            </a:r>
            <a:r>
              <a:rPr lang="nb-NO" b="1" dirty="0">
                <a:solidFill>
                  <a:srgbClr val="002060"/>
                </a:solidFill>
              </a:rPr>
              <a:t> 16!</a:t>
            </a:r>
          </a:p>
          <a:p>
            <a:r>
              <a:rPr lang="nb-NO" b="1" dirty="0">
                <a:solidFill>
                  <a:srgbClr val="002060"/>
                </a:solidFill>
              </a:rPr>
              <a:t>Mange låste kamper</a:t>
            </a:r>
          </a:p>
          <a:p>
            <a:r>
              <a:rPr lang="nb-NO" b="1" dirty="0">
                <a:solidFill>
                  <a:srgbClr val="002060"/>
                </a:solidFill>
              </a:rPr>
              <a:t>Det hoppes frem og tilbake i tidsskjemaet</a:t>
            </a:r>
          </a:p>
          <a:p>
            <a:r>
              <a:rPr lang="nb-NO" b="1" dirty="0">
                <a:solidFill>
                  <a:srgbClr val="002060"/>
                </a:solidFill>
              </a:rPr>
              <a:t>Spillerne usikre på når de skal spille</a:t>
            </a:r>
          </a:p>
          <a:p>
            <a:r>
              <a:rPr lang="nb-NO" b="1" dirty="0">
                <a:solidFill>
                  <a:srgbClr val="002060"/>
                </a:solidFill>
              </a:rPr>
              <a:t>Banene utnyttes ikke hele tiden</a:t>
            </a:r>
          </a:p>
          <a:p>
            <a:r>
              <a:rPr lang="nb-NO" b="1" dirty="0">
                <a:solidFill>
                  <a:srgbClr val="002060"/>
                </a:solidFill>
              </a:rPr>
              <a:t>Spillere teller når de ropes opp</a:t>
            </a:r>
          </a:p>
          <a:p>
            <a:endParaRPr lang="nb-NO" b="1" dirty="0">
              <a:solidFill>
                <a:srgbClr val="002060"/>
              </a:solidFill>
            </a:endParaRPr>
          </a:p>
          <a:p>
            <a:endParaRPr lang="nb-NO" b="1" dirty="0">
              <a:solidFill>
                <a:srgbClr val="002060"/>
              </a:solidFill>
            </a:endParaRPr>
          </a:p>
          <a:p>
            <a:endParaRPr lang="nb-NO" b="1" dirty="0">
              <a:solidFill>
                <a:srgbClr val="002060"/>
              </a:solidFill>
            </a:endParaRPr>
          </a:p>
          <a:p>
            <a:endParaRPr lang="nb-NO" b="1" dirty="0">
              <a:solidFill>
                <a:srgbClr val="002060"/>
              </a:solidFill>
            </a:endParaRPr>
          </a:p>
        </p:txBody>
      </p:sp>
      <p:pic>
        <p:nvPicPr>
          <p:cNvPr id="5" name="Bilde 4"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668344" y="5373216"/>
            <a:ext cx="1162448" cy="1387401"/>
          </a:xfrm>
          <a:prstGeom prst="rect">
            <a:avLst/>
          </a:prstGeom>
        </p:spPr>
      </p:pic>
    </p:spTree>
    <p:extLst>
      <p:ext uri="{BB962C8B-B14F-4D97-AF65-F5344CB8AC3E}">
        <p14:creationId xmlns:p14="http://schemas.microsoft.com/office/powerpoint/2010/main" val="1003205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b="1" dirty="0">
                <a:solidFill>
                  <a:srgbClr val="FF0000"/>
                </a:solidFill>
              </a:rPr>
              <a:t>Noen momenter før du starter</a:t>
            </a:r>
          </a:p>
        </p:txBody>
      </p:sp>
      <p:sp>
        <p:nvSpPr>
          <p:cNvPr id="5" name="Plassholder for innhold 4"/>
          <p:cNvSpPr>
            <a:spLocks noGrp="1"/>
          </p:cNvSpPr>
          <p:nvPr>
            <p:ph sz="half" idx="1"/>
          </p:nvPr>
        </p:nvSpPr>
        <p:spPr>
          <a:xfrm>
            <a:off x="457200" y="1484784"/>
            <a:ext cx="4038600" cy="936104"/>
          </a:xfrm>
          <a:solidFill>
            <a:schemeClr val="bg1">
              <a:lumMod val="85000"/>
            </a:schemeClr>
          </a:solidFill>
        </p:spPr>
        <p:txBody>
          <a:bodyPr>
            <a:normAutofit lnSpcReduction="10000"/>
          </a:bodyPr>
          <a:lstStyle/>
          <a:p>
            <a:pPr marL="0" indent="0">
              <a:buNone/>
            </a:pPr>
            <a:r>
              <a:rPr lang="nb-NO" b="1" dirty="0">
                <a:solidFill>
                  <a:schemeClr val="tx2"/>
                </a:solidFill>
              </a:rPr>
              <a:t>Hva slags turnering er det du skal planlegge?</a:t>
            </a:r>
          </a:p>
        </p:txBody>
      </p:sp>
      <p:sp>
        <p:nvSpPr>
          <p:cNvPr id="11" name="Plassholder for innhold 10"/>
          <p:cNvSpPr>
            <a:spLocks noGrp="1"/>
          </p:cNvSpPr>
          <p:nvPr>
            <p:ph sz="half" idx="2"/>
          </p:nvPr>
        </p:nvSpPr>
        <p:spPr>
          <a:xfrm>
            <a:off x="4781872" y="2780928"/>
            <a:ext cx="4038600" cy="1368152"/>
          </a:xfrm>
          <a:solidFill>
            <a:schemeClr val="bg1">
              <a:lumMod val="85000"/>
            </a:schemeClr>
          </a:solidFill>
        </p:spPr>
        <p:txBody>
          <a:bodyPr>
            <a:normAutofit lnSpcReduction="10000"/>
          </a:bodyPr>
          <a:lstStyle/>
          <a:p>
            <a:pPr marL="0" indent="0">
              <a:buNone/>
            </a:pPr>
            <a:r>
              <a:rPr lang="nb-NO" b="1" dirty="0">
                <a:solidFill>
                  <a:schemeClr val="tx2"/>
                </a:solidFill>
              </a:rPr>
              <a:t>I hvilken rekkefølge vil du spille de ulike klasser og kategorier?</a:t>
            </a:r>
          </a:p>
        </p:txBody>
      </p:sp>
      <p:pic>
        <p:nvPicPr>
          <p:cNvPr id="8" name="Bilde 7"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8090072" y="5683803"/>
            <a:ext cx="946424" cy="1129573"/>
          </a:xfrm>
          <a:prstGeom prst="rect">
            <a:avLst/>
          </a:prstGeom>
        </p:spPr>
      </p:pic>
      <p:sp>
        <p:nvSpPr>
          <p:cNvPr id="10" name="Plassholder for innhold 4"/>
          <p:cNvSpPr txBox="1">
            <a:spLocks/>
          </p:cNvSpPr>
          <p:nvPr/>
        </p:nvSpPr>
        <p:spPr>
          <a:xfrm>
            <a:off x="442983" y="2646855"/>
            <a:ext cx="4038600" cy="1392138"/>
          </a:xfrm>
          <a:prstGeom prst="rect">
            <a:avLst/>
          </a:prstGeom>
          <a:solidFill>
            <a:schemeClr val="bg1">
              <a:lumMod val="8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b-NO" b="1" dirty="0">
                <a:solidFill>
                  <a:schemeClr val="tx2"/>
                </a:solidFill>
              </a:rPr>
              <a:t>Hvor mange baner kan du spille på?</a:t>
            </a:r>
          </a:p>
        </p:txBody>
      </p:sp>
      <p:sp>
        <p:nvSpPr>
          <p:cNvPr id="9" name="Plassholder for innhold 4"/>
          <p:cNvSpPr txBox="1">
            <a:spLocks/>
          </p:cNvSpPr>
          <p:nvPr/>
        </p:nvSpPr>
        <p:spPr>
          <a:xfrm>
            <a:off x="461392" y="4149080"/>
            <a:ext cx="4038600" cy="960090"/>
          </a:xfrm>
          <a:prstGeom prst="rect">
            <a:avLst/>
          </a:prstGeom>
          <a:solidFill>
            <a:schemeClr val="bg1">
              <a:lumMod val="8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b-NO" b="1" dirty="0">
                <a:solidFill>
                  <a:schemeClr val="tx2"/>
                </a:solidFill>
              </a:rPr>
              <a:t>Hvilket </a:t>
            </a:r>
            <a:r>
              <a:rPr lang="nb-NO" b="1" dirty="0" err="1">
                <a:solidFill>
                  <a:schemeClr val="tx2"/>
                </a:solidFill>
              </a:rPr>
              <a:t>spilletilbud</a:t>
            </a:r>
            <a:r>
              <a:rPr lang="nb-NO" b="1" dirty="0">
                <a:solidFill>
                  <a:schemeClr val="tx2"/>
                </a:solidFill>
              </a:rPr>
              <a:t> vil du gi? </a:t>
            </a:r>
          </a:p>
        </p:txBody>
      </p:sp>
      <p:sp>
        <p:nvSpPr>
          <p:cNvPr id="12" name="Plassholder for innhold 10"/>
          <p:cNvSpPr txBox="1">
            <a:spLocks/>
          </p:cNvSpPr>
          <p:nvPr/>
        </p:nvSpPr>
        <p:spPr>
          <a:xfrm>
            <a:off x="4800600" y="1484784"/>
            <a:ext cx="4038600" cy="1080120"/>
          </a:xfrm>
          <a:prstGeom prst="rect">
            <a:avLst/>
          </a:prstGeom>
          <a:solidFill>
            <a:schemeClr val="bg1">
              <a:lumMod val="8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b-NO" b="1" dirty="0">
                <a:solidFill>
                  <a:schemeClr val="tx2"/>
                </a:solidFill>
              </a:rPr>
              <a:t>Hvor lenge vil/kan du holde på? </a:t>
            </a:r>
          </a:p>
        </p:txBody>
      </p:sp>
      <p:sp>
        <p:nvSpPr>
          <p:cNvPr id="13" name="Plassholder for innhold 4"/>
          <p:cNvSpPr txBox="1">
            <a:spLocks/>
          </p:cNvSpPr>
          <p:nvPr/>
        </p:nvSpPr>
        <p:spPr>
          <a:xfrm>
            <a:off x="4788024" y="4301480"/>
            <a:ext cx="4038600" cy="960090"/>
          </a:xfrm>
          <a:prstGeom prst="rect">
            <a:avLst/>
          </a:prstGeom>
          <a:solidFill>
            <a:schemeClr val="bg1">
              <a:lumMod val="85000"/>
            </a:schemeClr>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b-NO" b="1" dirty="0">
                <a:solidFill>
                  <a:schemeClr val="tx2"/>
                </a:solidFill>
              </a:rPr>
              <a:t>Har du dommere/tellere eller teller spillere?</a:t>
            </a:r>
          </a:p>
        </p:txBody>
      </p:sp>
    </p:spTree>
    <p:extLst>
      <p:ext uri="{BB962C8B-B14F-4D97-AF65-F5344CB8AC3E}">
        <p14:creationId xmlns:p14="http://schemas.microsoft.com/office/powerpoint/2010/main" val="4117279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a:bodyPr>
          <a:lstStyle/>
          <a:p>
            <a:r>
              <a:rPr lang="nb-NO" b="1" dirty="0">
                <a:solidFill>
                  <a:srgbClr val="FF0000"/>
                </a:solidFill>
              </a:rPr>
              <a:t>Elementer i et godt tidsskjema</a:t>
            </a:r>
          </a:p>
        </p:txBody>
      </p:sp>
      <p:sp>
        <p:nvSpPr>
          <p:cNvPr id="4" name="Plassholder for innhold 3"/>
          <p:cNvSpPr>
            <a:spLocks noGrp="1"/>
          </p:cNvSpPr>
          <p:nvPr>
            <p:ph idx="1"/>
          </p:nvPr>
        </p:nvSpPr>
        <p:spPr>
          <a:xfrm>
            <a:off x="457200" y="1700808"/>
            <a:ext cx="8229600" cy="4824536"/>
          </a:xfrm>
          <a:solidFill>
            <a:schemeClr val="bg1">
              <a:lumMod val="85000"/>
            </a:schemeClr>
          </a:solidFill>
        </p:spPr>
        <p:txBody>
          <a:bodyPr>
            <a:normAutofit fontScale="77500" lnSpcReduction="20000"/>
          </a:bodyPr>
          <a:lstStyle/>
          <a:p>
            <a:r>
              <a:rPr lang="nb-NO" b="1" dirty="0">
                <a:solidFill>
                  <a:srgbClr val="002060"/>
                </a:solidFill>
              </a:rPr>
              <a:t>Kampplanen kan følges hele tiden</a:t>
            </a:r>
          </a:p>
          <a:p>
            <a:r>
              <a:rPr lang="nb-NO" b="1" dirty="0">
                <a:solidFill>
                  <a:srgbClr val="002060"/>
                </a:solidFill>
              </a:rPr>
              <a:t>Kamptidspunkter avviker lite fra planen, innen en halv time før eller etter er bra. </a:t>
            </a:r>
          </a:p>
          <a:p>
            <a:r>
              <a:rPr lang="nb-NO" b="1" dirty="0">
                <a:solidFill>
                  <a:srgbClr val="002060"/>
                </a:solidFill>
              </a:rPr>
              <a:t>Spillerne vet hele tiden når de skal spille</a:t>
            </a:r>
          </a:p>
          <a:p>
            <a:r>
              <a:rPr lang="nb-NO" b="1" dirty="0">
                <a:solidFill>
                  <a:srgbClr val="002060"/>
                </a:solidFill>
              </a:rPr>
              <a:t>Spillerne har tilstrekkelig pause, hverken for kort eller for lang. Unngå 15 minutters fellen. </a:t>
            </a:r>
          </a:p>
          <a:p>
            <a:r>
              <a:rPr lang="nb-NO" b="1" dirty="0">
                <a:solidFill>
                  <a:srgbClr val="002060"/>
                </a:solidFill>
              </a:rPr>
              <a:t>Klassene samles i grupper slik at de kan spilles ferdige på så kort tid som mulig. Unngå maksimering av kiosksalget!</a:t>
            </a:r>
          </a:p>
          <a:p>
            <a:r>
              <a:rPr lang="nb-NO" b="1" dirty="0">
                <a:solidFill>
                  <a:srgbClr val="002060"/>
                </a:solidFill>
              </a:rPr>
              <a:t>Banene utnyttes hele tiden, men avpasses likevel </a:t>
            </a:r>
            <a:r>
              <a:rPr lang="nb-NO" b="1" dirty="0" err="1">
                <a:solidFill>
                  <a:srgbClr val="002060"/>
                </a:solidFill>
              </a:rPr>
              <a:t>iht</a:t>
            </a:r>
            <a:r>
              <a:rPr lang="nb-NO" b="1" dirty="0">
                <a:solidFill>
                  <a:srgbClr val="002060"/>
                </a:solidFill>
              </a:rPr>
              <a:t> hvor mange baner spilleplanen tillater</a:t>
            </a:r>
          </a:p>
          <a:p>
            <a:r>
              <a:rPr lang="nb-NO" b="1" dirty="0">
                <a:solidFill>
                  <a:srgbClr val="002060"/>
                </a:solidFill>
              </a:rPr>
              <a:t>Konflikter tas så tidlig som mulig på dagen, da har du flere andre kamper å bruke for å utnytte banene</a:t>
            </a:r>
          </a:p>
          <a:p>
            <a:endParaRPr lang="nb-NO" b="1" dirty="0">
              <a:solidFill>
                <a:srgbClr val="002060"/>
              </a:solidFill>
            </a:endParaRPr>
          </a:p>
          <a:p>
            <a:endParaRPr lang="nb-NO" b="1" dirty="0">
              <a:solidFill>
                <a:srgbClr val="002060"/>
              </a:solidFill>
            </a:endParaRPr>
          </a:p>
          <a:p>
            <a:endParaRPr lang="nb-NO" b="1" dirty="0">
              <a:solidFill>
                <a:srgbClr val="002060"/>
              </a:solidFill>
            </a:endParaRPr>
          </a:p>
          <a:p>
            <a:endParaRPr lang="nb-NO" b="1" dirty="0">
              <a:solidFill>
                <a:srgbClr val="002060"/>
              </a:solidFill>
            </a:endParaRPr>
          </a:p>
          <a:p>
            <a:pPr marL="0" indent="0">
              <a:buNone/>
            </a:pPr>
            <a:endParaRPr lang="nb-NO" b="1" dirty="0">
              <a:solidFill>
                <a:srgbClr val="002060"/>
              </a:solidFill>
            </a:endParaRPr>
          </a:p>
        </p:txBody>
      </p:sp>
      <p:pic>
        <p:nvPicPr>
          <p:cNvPr id="5" name="Bilde 4"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884368" y="5589240"/>
            <a:ext cx="1063043" cy="1268760"/>
          </a:xfrm>
          <a:prstGeom prst="rect">
            <a:avLst/>
          </a:prstGeom>
        </p:spPr>
      </p:pic>
    </p:spTree>
    <p:extLst>
      <p:ext uri="{BB962C8B-B14F-4D97-AF65-F5344CB8AC3E}">
        <p14:creationId xmlns:p14="http://schemas.microsoft.com/office/powerpoint/2010/main" val="241794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fontScale="90000"/>
          </a:bodyPr>
          <a:lstStyle/>
          <a:p>
            <a:r>
              <a:rPr lang="nb-NO" b="1" dirty="0">
                <a:solidFill>
                  <a:srgbClr val="FF0000"/>
                </a:solidFill>
              </a:rPr>
              <a:t>Praktiske planleggingssteg</a:t>
            </a:r>
            <a:br>
              <a:rPr lang="nb-NO" b="1" dirty="0">
                <a:solidFill>
                  <a:srgbClr val="FF0000"/>
                </a:solidFill>
              </a:rPr>
            </a:br>
            <a:r>
              <a:rPr lang="nb-NO" b="1" dirty="0">
                <a:solidFill>
                  <a:srgbClr val="FF0000"/>
                </a:solidFill>
              </a:rPr>
              <a:t>før cup2000</a:t>
            </a:r>
          </a:p>
        </p:txBody>
      </p:sp>
      <p:sp>
        <p:nvSpPr>
          <p:cNvPr id="4" name="Plassholder for innhold 3"/>
          <p:cNvSpPr>
            <a:spLocks noGrp="1"/>
          </p:cNvSpPr>
          <p:nvPr>
            <p:ph idx="1"/>
          </p:nvPr>
        </p:nvSpPr>
        <p:spPr>
          <a:xfrm>
            <a:off x="457200" y="1700808"/>
            <a:ext cx="8229600" cy="4824536"/>
          </a:xfrm>
          <a:solidFill>
            <a:schemeClr val="bg1">
              <a:lumMod val="85000"/>
            </a:schemeClr>
          </a:solidFill>
        </p:spPr>
        <p:txBody>
          <a:bodyPr>
            <a:normAutofit lnSpcReduction="10000"/>
          </a:bodyPr>
          <a:lstStyle/>
          <a:p>
            <a:r>
              <a:rPr lang="nb-NO" b="1" dirty="0">
                <a:solidFill>
                  <a:srgbClr val="002060"/>
                </a:solidFill>
              </a:rPr>
              <a:t>Få oversikt over klassene og antall i hver</a:t>
            </a:r>
          </a:p>
          <a:p>
            <a:r>
              <a:rPr lang="nb-NO" b="1" dirty="0">
                <a:solidFill>
                  <a:srgbClr val="002060"/>
                </a:solidFill>
              </a:rPr>
              <a:t>Foreta sammenslåing av klasser</a:t>
            </a:r>
          </a:p>
          <a:p>
            <a:r>
              <a:rPr lang="nb-NO" b="1" dirty="0">
                <a:solidFill>
                  <a:srgbClr val="002060"/>
                </a:solidFill>
              </a:rPr>
              <a:t>Prøv noen alternative spillemåter og sammenligne kampantallet med kapasiteten</a:t>
            </a:r>
          </a:p>
          <a:p>
            <a:r>
              <a:rPr lang="nb-NO" b="1" dirty="0">
                <a:solidFill>
                  <a:srgbClr val="002060"/>
                </a:solidFill>
              </a:rPr>
              <a:t>Bestem spillemåten for hver klasse</a:t>
            </a:r>
          </a:p>
          <a:p>
            <a:r>
              <a:rPr lang="nb-NO" b="1" dirty="0">
                <a:solidFill>
                  <a:srgbClr val="002060"/>
                </a:solidFill>
              </a:rPr>
              <a:t>Bestem lengden på kamper og </a:t>
            </a:r>
            <a:r>
              <a:rPr lang="nb-NO" b="1" dirty="0" err="1">
                <a:solidFill>
                  <a:srgbClr val="002060"/>
                </a:solidFill>
              </a:rPr>
              <a:t>beregn</a:t>
            </a:r>
            <a:r>
              <a:rPr lang="nb-NO" b="1" dirty="0">
                <a:solidFill>
                  <a:srgbClr val="002060"/>
                </a:solidFill>
              </a:rPr>
              <a:t> total spilletid. </a:t>
            </a:r>
          </a:p>
          <a:p>
            <a:r>
              <a:rPr lang="nb-NO" b="1" dirty="0">
                <a:solidFill>
                  <a:srgbClr val="002060"/>
                </a:solidFill>
              </a:rPr>
              <a:t>Vurder hvordan klassene kan grupperes slik at dagen(e) deles opp hensiktsmessig</a:t>
            </a:r>
          </a:p>
          <a:p>
            <a:endParaRPr lang="nb-NO" b="1" dirty="0">
              <a:solidFill>
                <a:srgbClr val="002060"/>
              </a:solidFill>
            </a:endParaRPr>
          </a:p>
          <a:p>
            <a:endParaRPr lang="nb-NO" b="1" dirty="0">
              <a:solidFill>
                <a:srgbClr val="002060"/>
              </a:solidFill>
            </a:endParaRPr>
          </a:p>
          <a:p>
            <a:endParaRPr lang="nb-NO" b="1" dirty="0">
              <a:solidFill>
                <a:srgbClr val="002060"/>
              </a:solidFill>
            </a:endParaRPr>
          </a:p>
        </p:txBody>
      </p:sp>
      <p:pic>
        <p:nvPicPr>
          <p:cNvPr id="5" name="Bilde 4"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668344" y="5373216"/>
            <a:ext cx="1162448" cy="1387401"/>
          </a:xfrm>
          <a:prstGeom prst="rect">
            <a:avLst/>
          </a:prstGeom>
        </p:spPr>
      </p:pic>
    </p:spTree>
    <p:extLst>
      <p:ext uri="{BB962C8B-B14F-4D97-AF65-F5344CB8AC3E}">
        <p14:creationId xmlns:p14="http://schemas.microsoft.com/office/powerpoint/2010/main" val="750869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fontScale="90000"/>
          </a:bodyPr>
          <a:lstStyle/>
          <a:p>
            <a:r>
              <a:rPr lang="nb-NO" b="1" dirty="0">
                <a:solidFill>
                  <a:srgbClr val="FF0000"/>
                </a:solidFill>
              </a:rPr>
              <a:t>Dokumentasjon av klasser som slås sammen og som utgår</a:t>
            </a:r>
          </a:p>
        </p:txBody>
      </p:sp>
      <p:pic>
        <p:nvPicPr>
          <p:cNvPr id="5" name="Bilde 4"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668344" y="5373216"/>
            <a:ext cx="1162448" cy="1387401"/>
          </a:xfrm>
          <a:prstGeom prst="rect">
            <a:avLst/>
          </a:prstGeom>
        </p:spPr>
      </p:pic>
      <p:pic>
        <p:nvPicPr>
          <p:cNvPr id="18" name="Plassholder for innhold 17">
            <a:extLst>
              <a:ext uri="{FF2B5EF4-FFF2-40B4-BE49-F238E27FC236}">
                <a16:creationId xmlns:a16="http://schemas.microsoft.com/office/drawing/2014/main" id="{5B07C837-2BAD-C12B-66C7-64C59508DBD2}"/>
              </a:ext>
            </a:extLst>
          </p:cNvPr>
          <p:cNvPicPr>
            <a:picLocks noGrp="1" noChangeAspect="1"/>
          </p:cNvPicPr>
          <p:nvPr>
            <p:ph idx="1"/>
          </p:nvPr>
        </p:nvPicPr>
        <p:blipFill>
          <a:blip r:embed="rId4"/>
          <a:stretch>
            <a:fillRect/>
          </a:stretch>
        </p:blipFill>
        <p:spPr>
          <a:xfrm>
            <a:off x="115460" y="2276872"/>
            <a:ext cx="8908134" cy="2088232"/>
          </a:xfrm>
        </p:spPr>
      </p:pic>
    </p:spTree>
    <p:extLst>
      <p:ext uri="{BB962C8B-B14F-4D97-AF65-F5344CB8AC3E}">
        <p14:creationId xmlns:p14="http://schemas.microsoft.com/office/powerpoint/2010/main" val="3809092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a:bodyPr>
          <a:lstStyle/>
          <a:p>
            <a:r>
              <a:rPr lang="nb-NO" b="1" dirty="0">
                <a:solidFill>
                  <a:srgbClr val="FF0000"/>
                </a:solidFill>
              </a:rPr>
              <a:t>Bruk av «runder» for planlegging</a:t>
            </a:r>
          </a:p>
        </p:txBody>
      </p:sp>
      <p:sp>
        <p:nvSpPr>
          <p:cNvPr id="4" name="Plassholder for innhold 3"/>
          <p:cNvSpPr>
            <a:spLocks noGrp="1"/>
          </p:cNvSpPr>
          <p:nvPr>
            <p:ph idx="1"/>
          </p:nvPr>
        </p:nvSpPr>
        <p:spPr>
          <a:xfrm>
            <a:off x="457200" y="1700808"/>
            <a:ext cx="8229600" cy="4824536"/>
          </a:xfrm>
          <a:solidFill>
            <a:schemeClr val="bg1">
              <a:lumMod val="85000"/>
            </a:schemeClr>
          </a:solidFill>
        </p:spPr>
        <p:txBody>
          <a:bodyPr>
            <a:normAutofit/>
          </a:bodyPr>
          <a:lstStyle/>
          <a:p>
            <a:endParaRPr lang="nb-NO" b="1" dirty="0">
              <a:solidFill>
                <a:srgbClr val="002060"/>
              </a:solidFill>
            </a:endParaRPr>
          </a:p>
          <a:p>
            <a:pPr marL="0" indent="0">
              <a:buNone/>
            </a:pPr>
            <a:r>
              <a:rPr lang="nb-NO" b="1" dirty="0">
                <a:solidFill>
                  <a:srgbClr val="002060"/>
                </a:solidFill>
              </a:rPr>
              <a:t>Runde = antall ganger en klasse må spilles før den er ferdig</a:t>
            </a:r>
          </a:p>
          <a:p>
            <a:pPr marL="0" indent="0">
              <a:buNone/>
            </a:pPr>
            <a:endParaRPr lang="nb-NO" b="1" dirty="0">
              <a:solidFill>
                <a:srgbClr val="002060"/>
              </a:solidFill>
            </a:endParaRPr>
          </a:p>
          <a:p>
            <a:r>
              <a:rPr lang="nb-NO" b="1" dirty="0">
                <a:solidFill>
                  <a:srgbClr val="002060"/>
                </a:solidFill>
              </a:rPr>
              <a:t>Viktig for å kunne beregne antall kamper i en klasse og hvor lang tid en klasse tar å spille</a:t>
            </a:r>
          </a:p>
          <a:p>
            <a:r>
              <a:rPr lang="nb-NO" b="1" dirty="0">
                <a:solidFill>
                  <a:srgbClr val="002060"/>
                </a:solidFill>
              </a:rPr>
              <a:t>Bestemme gruppering klasser</a:t>
            </a:r>
          </a:p>
          <a:p>
            <a:r>
              <a:rPr lang="nb-NO" b="1" dirty="0">
                <a:solidFill>
                  <a:srgbClr val="002060"/>
                </a:solidFill>
              </a:rPr>
              <a:t>Bestemme rekkefølge klasser</a:t>
            </a:r>
          </a:p>
          <a:p>
            <a:endParaRPr lang="nb-NO" b="1" dirty="0">
              <a:solidFill>
                <a:srgbClr val="002060"/>
              </a:solidFill>
            </a:endParaRPr>
          </a:p>
        </p:txBody>
      </p:sp>
      <p:pic>
        <p:nvPicPr>
          <p:cNvPr id="5" name="Bilde 4"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668344" y="5157192"/>
            <a:ext cx="1162448" cy="1387401"/>
          </a:xfrm>
          <a:prstGeom prst="rect">
            <a:avLst/>
          </a:prstGeom>
        </p:spPr>
      </p:pic>
    </p:spTree>
    <p:extLst>
      <p:ext uri="{BB962C8B-B14F-4D97-AF65-F5344CB8AC3E}">
        <p14:creationId xmlns:p14="http://schemas.microsoft.com/office/powerpoint/2010/main" val="1402298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p:cNvSpPr>
            <a:spLocks noGrp="1"/>
          </p:cNvSpPr>
          <p:nvPr>
            <p:ph type="title"/>
          </p:nvPr>
        </p:nvSpPr>
        <p:spPr/>
        <p:txBody>
          <a:bodyPr>
            <a:normAutofit/>
          </a:bodyPr>
          <a:lstStyle/>
          <a:p>
            <a:r>
              <a:rPr lang="nb-NO" b="1" dirty="0">
                <a:solidFill>
                  <a:srgbClr val="FF0000"/>
                </a:solidFill>
              </a:rPr>
              <a:t>Runder</a:t>
            </a:r>
          </a:p>
        </p:txBody>
      </p:sp>
      <p:graphicFrame>
        <p:nvGraphicFramePr>
          <p:cNvPr id="2" name="Plassholder for innhold 1"/>
          <p:cNvGraphicFramePr>
            <a:graphicFrameLocks noGrp="1"/>
          </p:cNvGraphicFramePr>
          <p:nvPr>
            <p:ph idx="1"/>
            <p:extLst>
              <p:ext uri="{D42A27DB-BD31-4B8C-83A1-F6EECF244321}">
                <p14:modId xmlns:p14="http://schemas.microsoft.com/office/powerpoint/2010/main" val="4170603624"/>
              </p:ext>
            </p:extLst>
          </p:nvPr>
        </p:nvGraphicFramePr>
        <p:xfrm>
          <a:off x="179507" y="2780928"/>
          <a:ext cx="8928997" cy="3703451"/>
        </p:xfrm>
        <a:graphic>
          <a:graphicData uri="http://schemas.openxmlformats.org/drawingml/2006/table">
            <a:tbl>
              <a:tblPr>
                <a:tableStyleId>{5C22544A-7EE6-4342-B048-85BDC9FD1C3A}</a:tableStyleId>
              </a:tblPr>
              <a:tblGrid>
                <a:gridCol w="746604">
                  <a:extLst>
                    <a:ext uri="{9D8B030D-6E8A-4147-A177-3AD203B41FA5}">
                      <a16:colId xmlns:a16="http://schemas.microsoft.com/office/drawing/2014/main" val="20000"/>
                    </a:ext>
                  </a:extLst>
                </a:gridCol>
                <a:gridCol w="759479">
                  <a:extLst>
                    <a:ext uri="{9D8B030D-6E8A-4147-A177-3AD203B41FA5}">
                      <a16:colId xmlns:a16="http://schemas.microsoft.com/office/drawing/2014/main" val="20001"/>
                    </a:ext>
                  </a:extLst>
                </a:gridCol>
                <a:gridCol w="759479">
                  <a:extLst>
                    <a:ext uri="{9D8B030D-6E8A-4147-A177-3AD203B41FA5}">
                      <a16:colId xmlns:a16="http://schemas.microsoft.com/office/drawing/2014/main" val="20002"/>
                    </a:ext>
                  </a:extLst>
                </a:gridCol>
                <a:gridCol w="759479">
                  <a:extLst>
                    <a:ext uri="{9D8B030D-6E8A-4147-A177-3AD203B41FA5}">
                      <a16:colId xmlns:a16="http://schemas.microsoft.com/office/drawing/2014/main" val="20003"/>
                    </a:ext>
                  </a:extLst>
                </a:gridCol>
                <a:gridCol w="193087">
                  <a:extLst>
                    <a:ext uri="{9D8B030D-6E8A-4147-A177-3AD203B41FA5}">
                      <a16:colId xmlns:a16="http://schemas.microsoft.com/office/drawing/2014/main" val="20004"/>
                    </a:ext>
                  </a:extLst>
                </a:gridCol>
                <a:gridCol w="669370">
                  <a:extLst>
                    <a:ext uri="{9D8B030D-6E8A-4147-A177-3AD203B41FA5}">
                      <a16:colId xmlns:a16="http://schemas.microsoft.com/office/drawing/2014/main" val="20005"/>
                    </a:ext>
                  </a:extLst>
                </a:gridCol>
                <a:gridCol w="669370">
                  <a:extLst>
                    <a:ext uri="{9D8B030D-6E8A-4147-A177-3AD203B41FA5}">
                      <a16:colId xmlns:a16="http://schemas.microsoft.com/office/drawing/2014/main" val="20006"/>
                    </a:ext>
                  </a:extLst>
                </a:gridCol>
                <a:gridCol w="669370">
                  <a:extLst>
                    <a:ext uri="{9D8B030D-6E8A-4147-A177-3AD203B41FA5}">
                      <a16:colId xmlns:a16="http://schemas.microsoft.com/office/drawing/2014/main" val="20007"/>
                    </a:ext>
                  </a:extLst>
                </a:gridCol>
                <a:gridCol w="669370">
                  <a:extLst>
                    <a:ext uri="{9D8B030D-6E8A-4147-A177-3AD203B41FA5}">
                      <a16:colId xmlns:a16="http://schemas.microsoft.com/office/drawing/2014/main" val="20008"/>
                    </a:ext>
                  </a:extLst>
                </a:gridCol>
                <a:gridCol w="328249">
                  <a:extLst>
                    <a:ext uri="{9D8B030D-6E8A-4147-A177-3AD203B41FA5}">
                      <a16:colId xmlns:a16="http://schemas.microsoft.com/office/drawing/2014/main" val="20009"/>
                    </a:ext>
                  </a:extLst>
                </a:gridCol>
                <a:gridCol w="328249">
                  <a:extLst>
                    <a:ext uri="{9D8B030D-6E8A-4147-A177-3AD203B41FA5}">
                      <a16:colId xmlns:a16="http://schemas.microsoft.com/office/drawing/2014/main" val="20010"/>
                    </a:ext>
                  </a:extLst>
                </a:gridCol>
                <a:gridCol w="328249">
                  <a:extLst>
                    <a:ext uri="{9D8B030D-6E8A-4147-A177-3AD203B41FA5}">
                      <a16:colId xmlns:a16="http://schemas.microsoft.com/office/drawing/2014/main" val="20011"/>
                    </a:ext>
                  </a:extLst>
                </a:gridCol>
                <a:gridCol w="328249">
                  <a:extLst>
                    <a:ext uri="{9D8B030D-6E8A-4147-A177-3AD203B41FA5}">
                      <a16:colId xmlns:a16="http://schemas.microsoft.com/office/drawing/2014/main" val="20012"/>
                    </a:ext>
                  </a:extLst>
                </a:gridCol>
                <a:gridCol w="502028">
                  <a:extLst>
                    <a:ext uri="{9D8B030D-6E8A-4147-A177-3AD203B41FA5}">
                      <a16:colId xmlns:a16="http://schemas.microsoft.com/office/drawing/2014/main" val="20013"/>
                    </a:ext>
                  </a:extLst>
                </a:gridCol>
                <a:gridCol w="328249">
                  <a:extLst>
                    <a:ext uri="{9D8B030D-6E8A-4147-A177-3AD203B41FA5}">
                      <a16:colId xmlns:a16="http://schemas.microsoft.com/office/drawing/2014/main" val="20014"/>
                    </a:ext>
                  </a:extLst>
                </a:gridCol>
                <a:gridCol w="328249">
                  <a:extLst>
                    <a:ext uri="{9D8B030D-6E8A-4147-A177-3AD203B41FA5}">
                      <a16:colId xmlns:a16="http://schemas.microsoft.com/office/drawing/2014/main" val="20015"/>
                    </a:ext>
                  </a:extLst>
                </a:gridCol>
                <a:gridCol w="561867">
                  <a:extLst>
                    <a:ext uri="{9D8B030D-6E8A-4147-A177-3AD203B41FA5}">
                      <a16:colId xmlns:a16="http://schemas.microsoft.com/office/drawing/2014/main" val="20016"/>
                    </a:ext>
                  </a:extLst>
                </a:gridCol>
              </a:tblGrid>
              <a:tr h="200548">
                <a:tc rowSpan="2">
                  <a:txBody>
                    <a:bodyPr/>
                    <a:lstStyle/>
                    <a:p>
                      <a:pPr algn="ctr" fontAlgn="b"/>
                      <a:r>
                        <a:rPr lang="nb-NO" sz="900" u="none" strike="noStrike" dirty="0">
                          <a:effectLst/>
                        </a:rPr>
                        <a:t>Klasse</a:t>
                      </a:r>
                      <a:endParaRPr lang="nb-NO" sz="900" b="1" i="0" u="none" strike="noStrike" dirty="0">
                        <a:solidFill>
                          <a:srgbClr val="000000"/>
                        </a:solidFill>
                        <a:effectLst/>
                        <a:latin typeface="Calibri"/>
                      </a:endParaRPr>
                    </a:p>
                  </a:txBody>
                  <a:tcPr marL="0" marR="0" marT="0" marB="0" anchor="b"/>
                </a:tc>
                <a:tc rowSpan="2">
                  <a:txBody>
                    <a:bodyPr/>
                    <a:lstStyle/>
                    <a:p>
                      <a:pPr algn="ctr" fontAlgn="b"/>
                      <a:r>
                        <a:rPr lang="nb-NO" sz="900" u="none" strike="noStrike">
                          <a:effectLst/>
                        </a:rPr>
                        <a:t>Antall påmeldt</a:t>
                      </a:r>
                      <a:endParaRPr lang="nb-NO" sz="900" b="1" i="0" u="none" strike="noStrike">
                        <a:solidFill>
                          <a:srgbClr val="000000"/>
                        </a:solidFill>
                        <a:effectLst/>
                        <a:latin typeface="Calibri"/>
                      </a:endParaRPr>
                    </a:p>
                  </a:txBody>
                  <a:tcPr marL="0" marR="0" marT="0" marB="0" anchor="b"/>
                </a:tc>
                <a:tc rowSpan="2">
                  <a:txBody>
                    <a:bodyPr/>
                    <a:lstStyle/>
                    <a:p>
                      <a:pPr algn="ctr" fontAlgn="b"/>
                      <a:r>
                        <a:rPr lang="nb-NO" sz="900" u="none" strike="noStrike">
                          <a:effectLst/>
                        </a:rPr>
                        <a:t>Turnerings-form</a:t>
                      </a:r>
                      <a:endParaRPr lang="nb-NO" sz="900" b="1"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Primær pulje-størrelse</a:t>
                      </a:r>
                      <a:endParaRPr lang="nb-NO" sz="900" b="1"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 </a:t>
                      </a:r>
                      <a:endParaRPr lang="nb-NO" sz="900" b="1" i="0" u="none" strike="noStrike">
                        <a:solidFill>
                          <a:srgbClr val="000000"/>
                        </a:solidFill>
                        <a:effectLst/>
                        <a:latin typeface="Calibri"/>
                      </a:endParaRPr>
                    </a:p>
                  </a:txBody>
                  <a:tcPr marL="0" marR="0" marT="0" marB="0" anchor="b"/>
                </a:tc>
                <a:tc rowSpan="2">
                  <a:txBody>
                    <a:bodyPr/>
                    <a:lstStyle/>
                    <a:p>
                      <a:pPr algn="ctr" fontAlgn="b"/>
                      <a:r>
                        <a:rPr lang="nb-NO" sz="900" u="none" strike="noStrike" dirty="0">
                          <a:effectLst/>
                        </a:rPr>
                        <a:t>Antall puljer</a:t>
                      </a:r>
                      <a:endParaRPr lang="nb-NO" sz="900" b="1" i="0" u="none" strike="noStrike" dirty="0">
                        <a:solidFill>
                          <a:srgbClr val="244062"/>
                        </a:solidFill>
                        <a:effectLst/>
                        <a:latin typeface="Calibri"/>
                      </a:endParaRPr>
                    </a:p>
                  </a:txBody>
                  <a:tcPr marL="0" marR="0" marT="0" marB="0" anchor="b"/>
                </a:tc>
                <a:tc rowSpan="2">
                  <a:txBody>
                    <a:bodyPr/>
                    <a:lstStyle/>
                    <a:p>
                      <a:pPr algn="ctr" fontAlgn="b"/>
                      <a:r>
                        <a:rPr lang="nb-NO" sz="900" u="none" strike="noStrike">
                          <a:effectLst/>
                        </a:rPr>
                        <a:t>Antall runder</a:t>
                      </a:r>
                      <a:endParaRPr lang="nb-NO" sz="900" b="1"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Antall kamper pr. runde</a:t>
                      </a:r>
                      <a:endParaRPr lang="nb-NO" sz="900" b="1"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Antall kamper puljespill</a:t>
                      </a:r>
                      <a:endParaRPr lang="nb-NO" sz="900" b="1" i="0" u="none" strike="noStrike">
                        <a:solidFill>
                          <a:srgbClr val="244062"/>
                        </a:solidFill>
                        <a:effectLst/>
                        <a:latin typeface="Calibri"/>
                      </a:endParaRPr>
                    </a:p>
                  </a:txBody>
                  <a:tcPr marL="0" marR="0" marT="0" marB="0" anchor="b"/>
                </a:tc>
                <a:tc gridSpan="7">
                  <a:txBody>
                    <a:bodyPr/>
                    <a:lstStyle/>
                    <a:p>
                      <a:pPr algn="ctr" fontAlgn="b"/>
                      <a:r>
                        <a:rPr lang="nb-NO" sz="900" u="none" strike="noStrike">
                          <a:effectLst/>
                        </a:rPr>
                        <a:t>Antall kamper cup/sluttspill</a:t>
                      </a:r>
                      <a:endParaRPr lang="nb-NO" sz="900" b="1" i="0" u="none" strike="noStrike">
                        <a:solidFill>
                          <a:srgbClr val="244062"/>
                        </a:solidFill>
                        <a:effectLst/>
                        <a:latin typeface="Calibri"/>
                      </a:endParaRPr>
                    </a:p>
                  </a:txBody>
                  <a:tcPr marL="0" marR="0" marT="0" marB="0" anchor="b"/>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rowSpan="2">
                  <a:txBody>
                    <a:bodyPr/>
                    <a:lstStyle/>
                    <a:p>
                      <a:pPr algn="ctr" fontAlgn="b"/>
                      <a:r>
                        <a:rPr lang="nb-NO" sz="900" u="none" strike="noStrike">
                          <a:effectLst/>
                        </a:rPr>
                        <a:t>Sum antall kamper</a:t>
                      </a:r>
                      <a:endParaRPr lang="nb-NO" sz="900" b="1"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00"/>
                  </a:ext>
                </a:extLst>
              </a:tr>
              <a:tr h="401095">
                <a:tc vMerge="1">
                  <a:txBody>
                    <a:bodyPr/>
                    <a:lstStyle/>
                    <a:p>
                      <a:endParaRPr lang="nb-NO"/>
                    </a:p>
                  </a:txBody>
                  <a:tcPr/>
                </a:tc>
                <a:tc vMerge="1">
                  <a:txBody>
                    <a:bodyPr/>
                    <a:lstStyle/>
                    <a:p>
                      <a:endParaRPr lang="nb-NO"/>
                    </a:p>
                  </a:txBody>
                  <a:tcPr/>
                </a:tc>
                <a:tc vMerge="1">
                  <a:txBody>
                    <a:bodyPr/>
                    <a:lstStyle/>
                    <a:p>
                      <a:endParaRPr lang="nb-NO"/>
                    </a:p>
                  </a:txBody>
                  <a:tcPr/>
                </a:tc>
                <a:tc vMerge="1">
                  <a:txBody>
                    <a:bodyPr/>
                    <a:lstStyle/>
                    <a:p>
                      <a:endParaRPr lang="nb-NO"/>
                    </a:p>
                  </a:txBody>
                  <a:tcPr/>
                </a:tc>
                <a:tc vMerge="1">
                  <a:txBody>
                    <a:bodyPr/>
                    <a:lstStyle/>
                    <a:p>
                      <a:endParaRPr lang="nb-NO"/>
                    </a:p>
                  </a:txBody>
                  <a:tcPr/>
                </a:tc>
                <a:tc vMerge="1">
                  <a:txBody>
                    <a:bodyPr/>
                    <a:lstStyle/>
                    <a:p>
                      <a:endParaRPr lang="nb-NO"/>
                    </a:p>
                  </a:txBody>
                  <a:tcPr/>
                </a:tc>
                <a:tc vMerge="1">
                  <a:txBody>
                    <a:bodyPr/>
                    <a:lstStyle/>
                    <a:p>
                      <a:endParaRPr lang="nb-NO"/>
                    </a:p>
                  </a:txBody>
                  <a:tcPr/>
                </a:tc>
                <a:tc vMerge="1">
                  <a:txBody>
                    <a:bodyPr/>
                    <a:lstStyle/>
                    <a:p>
                      <a:endParaRPr lang="nb-NO"/>
                    </a:p>
                  </a:txBody>
                  <a:tcPr/>
                </a:tc>
                <a:tc vMerge="1">
                  <a:txBody>
                    <a:bodyPr/>
                    <a:lstStyle/>
                    <a:p>
                      <a:endParaRPr lang="nb-NO"/>
                    </a:p>
                  </a:txBody>
                  <a:tcPr/>
                </a:tc>
                <a:tc>
                  <a:txBody>
                    <a:bodyPr/>
                    <a:lstStyle/>
                    <a:p>
                      <a:pPr algn="ctr" fontAlgn="b"/>
                      <a:r>
                        <a:rPr lang="nb-NO" sz="900" u="none" strike="noStrike">
                          <a:effectLst/>
                        </a:rPr>
                        <a:t>1/64</a:t>
                      </a:r>
                      <a:endParaRPr lang="nb-NO" sz="900" b="1" i="0" u="none" strike="noStrike">
                        <a:solidFill>
                          <a:srgbClr val="244062"/>
                        </a:solidFill>
                        <a:effectLst/>
                        <a:latin typeface="Calibri"/>
                      </a:endParaRPr>
                    </a:p>
                  </a:txBody>
                  <a:tcPr marL="0" marR="0" marT="0" marB="0" anchor="b"/>
                </a:tc>
                <a:tc>
                  <a:txBody>
                    <a:bodyPr/>
                    <a:lstStyle/>
                    <a:p>
                      <a:pPr algn="ctr" fontAlgn="b"/>
                      <a:r>
                        <a:rPr lang="nb-NO" sz="900" u="none" strike="noStrike">
                          <a:effectLst/>
                        </a:rPr>
                        <a:t>1/32</a:t>
                      </a:r>
                      <a:endParaRPr lang="nb-NO" sz="900" b="1" i="0" u="none" strike="noStrike">
                        <a:solidFill>
                          <a:srgbClr val="244062"/>
                        </a:solidFill>
                        <a:effectLst/>
                        <a:latin typeface="Calibri"/>
                      </a:endParaRPr>
                    </a:p>
                  </a:txBody>
                  <a:tcPr marL="0" marR="0" marT="0" marB="0" anchor="b"/>
                </a:tc>
                <a:tc>
                  <a:txBody>
                    <a:bodyPr/>
                    <a:lstStyle/>
                    <a:p>
                      <a:pPr algn="ctr" fontAlgn="b"/>
                      <a:r>
                        <a:rPr lang="nb-NO" sz="900" u="none" strike="noStrike">
                          <a:effectLst/>
                        </a:rPr>
                        <a:t>1/16</a:t>
                      </a:r>
                      <a:endParaRPr lang="nb-NO" sz="900" b="1" i="0" u="none" strike="noStrike">
                        <a:solidFill>
                          <a:srgbClr val="244062"/>
                        </a:solidFill>
                        <a:effectLst/>
                        <a:latin typeface="Calibri"/>
                      </a:endParaRPr>
                    </a:p>
                  </a:txBody>
                  <a:tcPr marL="0" marR="0" marT="0" marB="0" anchor="b"/>
                </a:tc>
                <a:tc>
                  <a:txBody>
                    <a:bodyPr/>
                    <a:lstStyle/>
                    <a:p>
                      <a:pPr algn="ctr" fontAlgn="b"/>
                      <a:r>
                        <a:rPr lang="nb-NO" sz="900" u="none" strike="noStrike">
                          <a:effectLst/>
                        </a:rPr>
                        <a:t>1/8</a:t>
                      </a:r>
                      <a:endParaRPr lang="nb-NO" sz="900" b="1" i="0" u="none" strike="noStrike">
                        <a:solidFill>
                          <a:srgbClr val="244062"/>
                        </a:solidFill>
                        <a:effectLst/>
                        <a:latin typeface="Calibri"/>
                      </a:endParaRPr>
                    </a:p>
                  </a:txBody>
                  <a:tcPr marL="0" marR="0" marT="0" marB="0" anchor="b"/>
                </a:tc>
                <a:tc>
                  <a:txBody>
                    <a:bodyPr/>
                    <a:lstStyle/>
                    <a:p>
                      <a:pPr algn="ctr" fontAlgn="b"/>
                      <a:r>
                        <a:rPr lang="nb-NO" sz="900" u="none" strike="noStrike">
                          <a:effectLst/>
                        </a:rPr>
                        <a:t>1/4</a:t>
                      </a:r>
                      <a:endParaRPr lang="nb-NO" sz="900" b="1" i="0" u="none" strike="noStrike">
                        <a:solidFill>
                          <a:srgbClr val="244062"/>
                        </a:solidFill>
                        <a:effectLst/>
                        <a:latin typeface="Calibri"/>
                      </a:endParaRPr>
                    </a:p>
                  </a:txBody>
                  <a:tcPr marL="0" marR="0" marT="0" marB="0" anchor="b"/>
                </a:tc>
                <a:tc>
                  <a:txBody>
                    <a:bodyPr/>
                    <a:lstStyle/>
                    <a:p>
                      <a:pPr algn="ctr" fontAlgn="b"/>
                      <a:r>
                        <a:rPr lang="nb-NO" sz="900" u="none" strike="noStrike">
                          <a:effectLst/>
                        </a:rPr>
                        <a:t>Semi-finale</a:t>
                      </a:r>
                      <a:endParaRPr lang="nb-NO" sz="900" b="1" i="0" u="none" strike="noStrike">
                        <a:solidFill>
                          <a:srgbClr val="244062"/>
                        </a:solidFill>
                        <a:effectLst/>
                        <a:latin typeface="Calibri"/>
                      </a:endParaRPr>
                    </a:p>
                  </a:txBody>
                  <a:tcPr marL="0" marR="0" marT="0" marB="0" anchor="b"/>
                </a:tc>
                <a:tc>
                  <a:txBody>
                    <a:bodyPr/>
                    <a:lstStyle/>
                    <a:p>
                      <a:pPr algn="ctr" fontAlgn="b"/>
                      <a:r>
                        <a:rPr lang="nb-NO" sz="900" u="none" strike="noStrike">
                          <a:effectLst/>
                        </a:rPr>
                        <a:t>Finale</a:t>
                      </a:r>
                      <a:endParaRPr lang="nb-NO" sz="900" b="1" i="0" u="none" strike="noStrike">
                        <a:solidFill>
                          <a:srgbClr val="244062"/>
                        </a:solidFill>
                        <a:effectLst/>
                        <a:latin typeface="Calibri"/>
                      </a:endParaRPr>
                    </a:p>
                  </a:txBody>
                  <a:tcPr marL="0" marR="0" marT="0" marB="0" anchor="b"/>
                </a:tc>
                <a:tc vMerge="1">
                  <a:txBody>
                    <a:bodyPr/>
                    <a:lstStyle/>
                    <a:p>
                      <a:endParaRPr lang="nb-NO"/>
                    </a:p>
                  </a:txBody>
                  <a:tcPr/>
                </a:tc>
                <a:extLst>
                  <a:ext uri="{0D108BD9-81ED-4DB2-BD59-A6C34878D82A}">
                    <a16:rowId xmlns:a16="http://schemas.microsoft.com/office/drawing/2014/main" val="10001"/>
                  </a:ext>
                </a:extLst>
              </a:tr>
              <a:tr h="193863">
                <a:tc>
                  <a:txBody>
                    <a:bodyPr/>
                    <a:lstStyle/>
                    <a:p>
                      <a:pPr algn="l" fontAlgn="b"/>
                      <a:r>
                        <a:rPr lang="nb-NO" sz="900" u="none" strike="noStrike">
                          <a:effectLst/>
                        </a:rPr>
                        <a:t>HSA</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16</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 </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dirty="0">
                          <a:effectLst/>
                        </a:rPr>
                        <a:t>5</a:t>
                      </a:r>
                      <a:endParaRPr lang="nb-NO" sz="900" b="0" i="0" u="none" strike="noStrike" dirty="0">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6</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18</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22</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02"/>
                  </a:ext>
                </a:extLst>
              </a:tr>
              <a:tr h="193863">
                <a:tc>
                  <a:txBody>
                    <a:bodyPr/>
                    <a:lstStyle/>
                    <a:p>
                      <a:pPr algn="l" fontAlgn="b"/>
                      <a:r>
                        <a:rPr lang="nb-NO" sz="900" u="none" strike="noStrike">
                          <a:effectLst/>
                        </a:rPr>
                        <a:t>HSB</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12</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vMerge="1">
                  <a:txBody>
                    <a:bodyPr/>
                    <a:lstStyle/>
                    <a:p>
                      <a:endParaRPr lang="nb-NO"/>
                    </a:p>
                  </a:txBody>
                  <a:tcPr/>
                </a:tc>
                <a:tc>
                  <a:txBody>
                    <a:bodyPr/>
                    <a:lstStyle/>
                    <a:p>
                      <a:pPr algn="r" fontAlgn="b"/>
                      <a:r>
                        <a:rPr lang="nb-NO" sz="900" u="none" strike="noStrike" dirty="0">
                          <a:effectLst/>
                        </a:rPr>
                        <a:t>4</a:t>
                      </a:r>
                      <a:endParaRPr lang="nb-NO" sz="900" b="0" i="0" u="none" strike="noStrike" dirty="0">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4</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15</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03"/>
                  </a:ext>
                </a:extLst>
              </a:tr>
              <a:tr h="193863">
                <a:tc>
                  <a:txBody>
                    <a:bodyPr/>
                    <a:lstStyle/>
                    <a:p>
                      <a:pPr algn="l" fontAlgn="b"/>
                      <a:r>
                        <a:rPr lang="nb-NO" sz="900" u="none" strike="noStrike">
                          <a:effectLst/>
                        </a:rPr>
                        <a:t>HSC</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18</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 </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6</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6</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18</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23</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04"/>
                  </a:ext>
                </a:extLst>
              </a:tr>
              <a:tr h="193863">
                <a:tc>
                  <a:txBody>
                    <a:bodyPr/>
                    <a:lstStyle/>
                    <a:p>
                      <a:pPr algn="l" fontAlgn="b"/>
                      <a:r>
                        <a:rPr lang="nb-NO" sz="900" u="none" strike="noStrike">
                          <a:effectLst/>
                        </a:rPr>
                        <a:t>HSD</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8</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dirty="0">
                          <a:effectLst/>
                        </a:rPr>
                        <a:t>3-er pulje</a:t>
                      </a:r>
                      <a:endParaRPr lang="nb-NO" sz="900" b="0" i="0" u="none" strike="noStrike" dirty="0">
                        <a:solidFill>
                          <a:srgbClr val="244062"/>
                        </a:solidFill>
                        <a:effectLst/>
                        <a:latin typeface="Calibri"/>
                      </a:endParaRPr>
                    </a:p>
                  </a:txBody>
                  <a:tcPr marL="0" marR="0" marT="0" marB="0" anchor="b"/>
                </a:tc>
                <a:tc vMerge="1">
                  <a:txBody>
                    <a:bodyPr/>
                    <a:lstStyle/>
                    <a:p>
                      <a:endParaRPr lang="nb-NO"/>
                    </a:p>
                  </a:txBody>
                  <a:tcPr/>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4</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13</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05"/>
                  </a:ext>
                </a:extLst>
              </a:tr>
              <a:tr h="193863">
                <a:tc>
                  <a:txBody>
                    <a:bodyPr/>
                    <a:lstStyle/>
                    <a:p>
                      <a:pPr algn="l" fontAlgn="b"/>
                      <a:r>
                        <a:rPr lang="nb-NO" sz="900" u="none" strike="noStrike">
                          <a:effectLst/>
                        </a:rPr>
                        <a:t>HSU13B</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5</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 </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5</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10</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10</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06"/>
                  </a:ext>
                </a:extLst>
              </a:tr>
              <a:tr h="193863">
                <a:tc>
                  <a:txBody>
                    <a:bodyPr/>
                    <a:lstStyle/>
                    <a:p>
                      <a:pPr algn="l" fontAlgn="b"/>
                      <a:r>
                        <a:rPr lang="nb-NO" sz="900" u="none" strike="noStrike">
                          <a:effectLst/>
                        </a:rPr>
                        <a:t>DSU13B</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vMerge="1">
                  <a:txBody>
                    <a:bodyPr/>
                    <a:lstStyle/>
                    <a:p>
                      <a:endParaRPr lang="nb-NO"/>
                    </a:p>
                  </a:txBody>
                  <a:tcPr/>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0</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07"/>
                  </a:ext>
                </a:extLst>
              </a:tr>
              <a:tr h="193863">
                <a:tc>
                  <a:txBody>
                    <a:bodyPr/>
                    <a:lstStyle/>
                    <a:p>
                      <a:pPr algn="l" fontAlgn="b"/>
                      <a:r>
                        <a:rPr lang="nb-NO" sz="900" u="none" strike="noStrike">
                          <a:effectLst/>
                        </a:rPr>
                        <a:t>HSU15B</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14</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 </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4</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6</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18</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21</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08"/>
                  </a:ext>
                </a:extLst>
              </a:tr>
              <a:tr h="193863">
                <a:tc>
                  <a:txBody>
                    <a:bodyPr/>
                    <a:lstStyle/>
                    <a:p>
                      <a:pPr algn="l" fontAlgn="b"/>
                      <a:r>
                        <a:rPr lang="nb-NO" sz="900" u="none" strike="noStrike">
                          <a:effectLst/>
                        </a:rPr>
                        <a:t>DSU15B</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8</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vMerge="1">
                  <a:txBody>
                    <a:bodyPr/>
                    <a:lstStyle/>
                    <a:p>
                      <a:endParaRPr lang="nb-NO"/>
                    </a:p>
                  </a:txBody>
                  <a:tcPr/>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4</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13</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09"/>
                  </a:ext>
                </a:extLst>
              </a:tr>
              <a:tr h="193863">
                <a:tc>
                  <a:txBody>
                    <a:bodyPr/>
                    <a:lstStyle/>
                    <a:p>
                      <a:pPr algn="l" fontAlgn="b"/>
                      <a:r>
                        <a:rPr lang="nb-NO" sz="900" u="none" strike="noStrike">
                          <a:effectLst/>
                        </a:rPr>
                        <a:t>HSU15C</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18</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 </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6</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6</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18</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23</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10"/>
                  </a:ext>
                </a:extLst>
              </a:tr>
              <a:tr h="193863">
                <a:tc>
                  <a:txBody>
                    <a:bodyPr/>
                    <a:lstStyle/>
                    <a:p>
                      <a:pPr algn="l" fontAlgn="b"/>
                      <a:r>
                        <a:rPr lang="nb-NO" sz="900" u="none" strike="noStrike">
                          <a:effectLst/>
                        </a:rPr>
                        <a:t>DSU15C</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vMerge="1">
                  <a:txBody>
                    <a:bodyPr/>
                    <a:lstStyle/>
                    <a:p>
                      <a:endParaRPr lang="nb-NO"/>
                    </a:p>
                  </a:txBody>
                  <a:tcPr/>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0</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11"/>
                  </a:ext>
                </a:extLst>
              </a:tr>
              <a:tr h="193863">
                <a:tc>
                  <a:txBody>
                    <a:bodyPr/>
                    <a:lstStyle/>
                    <a:p>
                      <a:pPr algn="l" fontAlgn="b"/>
                      <a:r>
                        <a:rPr lang="nb-NO" sz="900" u="none" strike="noStrike">
                          <a:effectLst/>
                        </a:rPr>
                        <a:t>HSU13C</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13</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 </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4</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5</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15</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18</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12"/>
                  </a:ext>
                </a:extLst>
              </a:tr>
              <a:tr h="193863">
                <a:tc>
                  <a:txBody>
                    <a:bodyPr/>
                    <a:lstStyle/>
                    <a:p>
                      <a:pPr algn="l" fontAlgn="b"/>
                      <a:r>
                        <a:rPr lang="nb-NO" sz="900" u="none" strike="noStrike">
                          <a:effectLst/>
                        </a:rPr>
                        <a:t>DSU13C</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7</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vMerge="1">
                  <a:txBody>
                    <a:bodyPr/>
                    <a:lstStyle/>
                    <a:p>
                      <a:endParaRPr lang="nb-NO"/>
                    </a:p>
                  </a:txBody>
                  <a:tcPr/>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9</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10</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13"/>
                  </a:ext>
                </a:extLst>
              </a:tr>
              <a:tr h="193863">
                <a:tc>
                  <a:txBody>
                    <a:bodyPr/>
                    <a:lstStyle/>
                    <a:p>
                      <a:pPr algn="l" fontAlgn="b"/>
                      <a:r>
                        <a:rPr lang="nb-NO" sz="900" u="none" strike="noStrike">
                          <a:effectLst/>
                        </a:rPr>
                        <a:t>HSU17C</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4</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 </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6</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6</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14"/>
                  </a:ext>
                </a:extLst>
              </a:tr>
              <a:tr h="193863">
                <a:tc>
                  <a:txBody>
                    <a:bodyPr/>
                    <a:lstStyle/>
                    <a:p>
                      <a:pPr algn="l" fontAlgn="b"/>
                      <a:r>
                        <a:rPr lang="nb-NO" sz="900" u="none" strike="noStrike">
                          <a:effectLst/>
                        </a:rPr>
                        <a:t>DSU17C</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vMerge="1">
                  <a:txBody>
                    <a:bodyPr/>
                    <a:lstStyle/>
                    <a:p>
                      <a:endParaRPr lang="nb-NO"/>
                    </a:p>
                  </a:txBody>
                  <a:tcPr/>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0</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15"/>
                  </a:ext>
                </a:extLst>
              </a:tr>
              <a:tr h="193863">
                <a:tc>
                  <a:txBody>
                    <a:bodyPr/>
                    <a:lstStyle/>
                    <a:p>
                      <a:pPr algn="l" fontAlgn="b"/>
                      <a:r>
                        <a:rPr lang="nb-NO" sz="900" u="none" strike="noStrike">
                          <a:effectLst/>
                        </a:rPr>
                        <a:t>HSU17B</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13</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rowSpan="2">
                  <a:txBody>
                    <a:bodyPr/>
                    <a:lstStyle/>
                    <a:p>
                      <a:pPr algn="ctr" fontAlgn="b"/>
                      <a:r>
                        <a:rPr lang="nb-NO" sz="900" u="none" strike="noStrike">
                          <a:effectLst/>
                        </a:rPr>
                        <a:t> </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4</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5</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15</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18</a:t>
                      </a:r>
                      <a:endParaRPr lang="nb-NO" sz="900" b="0" i="0" u="none" strike="noStrike">
                        <a:solidFill>
                          <a:srgbClr val="244062"/>
                        </a:solidFill>
                        <a:effectLst/>
                        <a:latin typeface="Calibri"/>
                      </a:endParaRPr>
                    </a:p>
                  </a:txBody>
                  <a:tcPr marL="0" marR="0" marT="0" marB="0" anchor="b"/>
                </a:tc>
                <a:extLst>
                  <a:ext uri="{0D108BD9-81ED-4DB2-BD59-A6C34878D82A}">
                    <a16:rowId xmlns:a16="http://schemas.microsoft.com/office/drawing/2014/main" val="10016"/>
                  </a:ext>
                </a:extLst>
              </a:tr>
              <a:tr h="193863">
                <a:tc>
                  <a:txBody>
                    <a:bodyPr/>
                    <a:lstStyle/>
                    <a:p>
                      <a:pPr algn="l" fontAlgn="b"/>
                      <a:r>
                        <a:rPr lang="nb-NO" sz="900" u="none" strike="noStrike">
                          <a:effectLst/>
                        </a:rPr>
                        <a:t>DSU17B</a:t>
                      </a:r>
                      <a:endParaRPr lang="nb-NO" sz="900" b="0" i="0" u="none" strike="noStrike">
                        <a:solidFill>
                          <a:srgbClr val="000000"/>
                        </a:solidFill>
                        <a:effectLst/>
                        <a:latin typeface="Calibri"/>
                      </a:endParaRPr>
                    </a:p>
                  </a:txBody>
                  <a:tcPr marL="0" marR="0" marT="0" marB="0" anchor="b"/>
                </a:tc>
                <a:tc>
                  <a:txBody>
                    <a:bodyPr/>
                    <a:lstStyle/>
                    <a:p>
                      <a:pPr algn="r" fontAlgn="b"/>
                      <a:r>
                        <a:rPr lang="nb-NO" sz="900" u="none" strike="noStrike">
                          <a:effectLst/>
                        </a:rPr>
                        <a:t>8</a:t>
                      </a:r>
                      <a:endParaRPr lang="nb-NO" sz="900" b="0" i="0" u="none" strike="noStrike">
                        <a:solidFill>
                          <a:srgbClr val="000000"/>
                        </a:solidFill>
                        <a:effectLst/>
                        <a:latin typeface="Calibri"/>
                      </a:endParaRPr>
                    </a:p>
                  </a:txBody>
                  <a:tcPr marL="0" marR="0" marT="0" marB="0" anchor="b"/>
                </a:tc>
                <a:tc>
                  <a:txBody>
                    <a:bodyPr/>
                    <a:lstStyle/>
                    <a:p>
                      <a:pPr algn="l" fontAlgn="b"/>
                      <a:r>
                        <a:rPr lang="nb-NO" sz="900" u="none" strike="noStrike">
                          <a:effectLst/>
                        </a:rPr>
                        <a:t>Pool 1</a:t>
                      </a:r>
                      <a:endParaRPr lang="nb-NO" sz="900" b="0" i="0" u="none" strike="noStrike">
                        <a:solidFill>
                          <a:srgbClr val="244062"/>
                        </a:solidFill>
                        <a:effectLst/>
                        <a:latin typeface="Calibri"/>
                      </a:endParaRPr>
                    </a:p>
                  </a:txBody>
                  <a:tcPr marL="0" marR="0" marT="0" marB="0" anchor="b"/>
                </a:tc>
                <a:tc>
                  <a:txBody>
                    <a:bodyPr/>
                    <a:lstStyle/>
                    <a:p>
                      <a:pPr algn="l" fontAlgn="b"/>
                      <a:r>
                        <a:rPr lang="nb-NO" sz="900" u="none" strike="noStrike">
                          <a:effectLst/>
                        </a:rPr>
                        <a:t>3-er pulje</a:t>
                      </a:r>
                      <a:endParaRPr lang="nb-NO" sz="900" b="0" i="0" u="none" strike="noStrike">
                        <a:solidFill>
                          <a:srgbClr val="244062"/>
                        </a:solidFill>
                        <a:effectLst/>
                        <a:latin typeface="Calibri"/>
                      </a:endParaRPr>
                    </a:p>
                  </a:txBody>
                  <a:tcPr marL="0" marR="0" marT="0" marB="0" anchor="b"/>
                </a:tc>
                <a:tc vMerge="1">
                  <a:txBody>
                    <a:bodyPr/>
                    <a:lstStyle/>
                    <a:p>
                      <a:endParaRPr lang="nb-NO"/>
                    </a:p>
                  </a:txBody>
                  <a:tcPr/>
                </a:tc>
                <a:tc>
                  <a:txBody>
                    <a:bodyPr/>
                    <a:lstStyle/>
                    <a:p>
                      <a:pPr algn="r" fontAlgn="b"/>
                      <a:r>
                        <a:rPr lang="nb-NO" sz="900" u="none" strike="noStrike" dirty="0">
                          <a:effectLst/>
                        </a:rPr>
                        <a:t>2</a:t>
                      </a:r>
                      <a:endParaRPr lang="nb-NO" sz="900" b="0" i="0" u="none" strike="noStrike" dirty="0">
                        <a:solidFill>
                          <a:srgbClr val="244062"/>
                        </a:solidFill>
                        <a:effectLst/>
                        <a:latin typeface="Calibri"/>
                      </a:endParaRPr>
                    </a:p>
                  </a:txBody>
                  <a:tcPr marL="0" marR="0" marT="0" marB="0" anchor="b"/>
                </a:tc>
                <a:tc>
                  <a:txBody>
                    <a:bodyPr/>
                    <a:lstStyle/>
                    <a:p>
                      <a:pPr algn="r" fontAlgn="b"/>
                      <a:r>
                        <a:rPr lang="nb-NO" sz="900" u="none" strike="noStrike">
                          <a:effectLst/>
                        </a:rPr>
                        <a:t>3</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4</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12</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 </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a:effectLst/>
                        </a:rPr>
                        <a:t>1</a:t>
                      </a:r>
                      <a:endParaRPr lang="nb-NO" sz="900" b="0" i="0" u="none" strike="noStrike">
                        <a:solidFill>
                          <a:srgbClr val="244062"/>
                        </a:solidFill>
                        <a:effectLst/>
                        <a:latin typeface="Calibri"/>
                      </a:endParaRPr>
                    </a:p>
                  </a:txBody>
                  <a:tcPr marL="0" marR="0" marT="0" marB="0" anchor="b"/>
                </a:tc>
                <a:tc>
                  <a:txBody>
                    <a:bodyPr/>
                    <a:lstStyle/>
                    <a:p>
                      <a:pPr algn="r" fontAlgn="b"/>
                      <a:r>
                        <a:rPr lang="nb-NO" sz="900" u="none" strike="noStrike" dirty="0">
                          <a:effectLst/>
                        </a:rPr>
                        <a:t>13</a:t>
                      </a:r>
                      <a:endParaRPr lang="nb-NO" sz="900" b="0" i="0" u="none" strike="noStrike" dirty="0">
                        <a:solidFill>
                          <a:srgbClr val="244062"/>
                        </a:solidFill>
                        <a:effectLst/>
                        <a:latin typeface="Calibri"/>
                      </a:endParaRPr>
                    </a:p>
                  </a:txBody>
                  <a:tcPr marL="0" marR="0" marT="0" marB="0" anchor="b"/>
                </a:tc>
                <a:extLst>
                  <a:ext uri="{0D108BD9-81ED-4DB2-BD59-A6C34878D82A}">
                    <a16:rowId xmlns:a16="http://schemas.microsoft.com/office/drawing/2014/main" val="10017"/>
                  </a:ext>
                </a:extLst>
              </a:tr>
            </a:tbl>
          </a:graphicData>
        </a:graphic>
      </p:graphicFrame>
      <p:pic>
        <p:nvPicPr>
          <p:cNvPr id="5" name="Bilde 4" descr="HIFotball.eps"/>
          <p:cNvPicPr>
            <a:picLocks noChangeAspect="1"/>
          </p:cNvPicPr>
          <p:nvPr/>
        </p:nvPicPr>
        <p:blipFill rotWithShape="1">
          <a:blip r:embed="rId3" cstate="print">
            <a:extLst>
              <a:ext uri="{28A0092B-C50C-407E-A947-70E740481C1C}">
                <a14:useLocalDpi xmlns:a14="http://schemas.microsoft.com/office/drawing/2010/main" val="0"/>
              </a:ext>
            </a:extLst>
          </a:blip>
          <a:srcRect b="12191"/>
          <a:stretch/>
        </p:blipFill>
        <p:spPr>
          <a:xfrm>
            <a:off x="7668344" y="188640"/>
            <a:ext cx="1162448" cy="1387401"/>
          </a:xfrm>
          <a:prstGeom prst="rect">
            <a:avLst/>
          </a:prstGeom>
        </p:spPr>
      </p:pic>
      <p:sp>
        <p:nvSpPr>
          <p:cNvPr id="8" name="Rektangel 7"/>
          <p:cNvSpPr/>
          <p:nvPr/>
        </p:nvSpPr>
        <p:spPr>
          <a:xfrm>
            <a:off x="1835696" y="1412557"/>
            <a:ext cx="5688632" cy="604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t>Runde = antall ganger en klasse må spilles før den er ferdig</a:t>
            </a:r>
          </a:p>
        </p:txBody>
      </p:sp>
      <p:sp>
        <p:nvSpPr>
          <p:cNvPr id="9" name="Pil ned 8"/>
          <p:cNvSpPr/>
          <p:nvPr/>
        </p:nvSpPr>
        <p:spPr>
          <a:xfrm rot="995403">
            <a:off x="4351739" y="2161986"/>
            <a:ext cx="2880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Pil ned 9"/>
          <p:cNvSpPr/>
          <p:nvPr/>
        </p:nvSpPr>
        <p:spPr>
          <a:xfrm rot="19882606">
            <a:off x="6379219" y="2105944"/>
            <a:ext cx="288032" cy="6454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TekstSylinder 3">
            <a:extLst>
              <a:ext uri="{FF2B5EF4-FFF2-40B4-BE49-F238E27FC236}">
                <a16:creationId xmlns:a16="http://schemas.microsoft.com/office/drawing/2014/main" id="{E3ADD47A-BEF2-DE2C-308D-6C898BDE04FC}"/>
              </a:ext>
            </a:extLst>
          </p:cNvPr>
          <p:cNvSpPr txBox="1"/>
          <p:nvPr/>
        </p:nvSpPr>
        <p:spPr>
          <a:xfrm>
            <a:off x="179512" y="2420888"/>
            <a:ext cx="2722267" cy="369332"/>
          </a:xfrm>
          <a:prstGeom prst="rect">
            <a:avLst/>
          </a:prstGeom>
          <a:noFill/>
        </p:spPr>
        <p:txBody>
          <a:bodyPr wrap="square" rtlCol="0">
            <a:spAutoFit/>
          </a:bodyPr>
          <a:lstStyle/>
          <a:p>
            <a:r>
              <a:rPr lang="nb-NO" dirty="0"/>
              <a:t>Haugerud cup 2019 single</a:t>
            </a:r>
          </a:p>
        </p:txBody>
      </p:sp>
    </p:spTree>
    <p:extLst>
      <p:ext uri="{BB962C8B-B14F-4D97-AF65-F5344CB8AC3E}">
        <p14:creationId xmlns:p14="http://schemas.microsoft.com/office/powerpoint/2010/main" val="187985230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20534</TotalTime>
  <Words>3091</Words>
  <Application>Microsoft Office PowerPoint</Application>
  <PresentationFormat>Skjermfremvisning (4:3)</PresentationFormat>
  <Paragraphs>494</Paragraphs>
  <Slides>21</Slides>
  <Notes>21</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21</vt:i4>
      </vt:variant>
    </vt:vector>
  </HeadingPairs>
  <TitlesOfParts>
    <vt:vector size="26" baseType="lpstr">
      <vt:lpstr>Aptos</vt:lpstr>
      <vt:lpstr>Arial</vt:lpstr>
      <vt:lpstr>Calibri</vt:lpstr>
      <vt:lpstr>Times New Roman</vt:lpstr>
      <vt:lpstr>Office-tema</vt:lpstr>
      <vt:lpstr>Kurs – kampplan cup2000</vt:lpstr>
      <vt:lpstr>Mål med kurset</vt:lpstr>
      <vt:lpstr>Observasjoner - problemer i kampplanen </vt:lpstr>
      <vt:lpstr>Noen momenter før du starter</vt:lpstr>
      <vt:lpstr>Elementer i et godt tidsskjema</vt:lpstr>
      <vt:lpstr>Praktiske planleggingssteg før cup2000</vt:lpstr>
      <vt:lpstr>Dokumentasjon av klasser som slås sammen og som utgår</vt:lpstr>
      <vt:lpstr>Bruk av «runder» for planlegging</vt:lpstr>
      <vt:lpstr>Runder</vt:lpstr>
      <vt:lpstr>Gruppering av klasser</vt:lpstr>
      <vt:lpstr>Tidsplan med ulike perioder og ulik tid pr periode</vt:lpstr>
      <vt:lpstr>Tidsplan med ulike perioder og ulikt antall baner </vt:lpstr>
      <vt:lpstr>Utnyttelse av 15 baner og gi alle kamper både fredag og lørdag</vt:lpstr>
      <vt:lpstr>Momenter ved 2-dagers ranking</vt:lpstr>
      <vt:lpstr>Case: Gruppestørrelse og max antall baner som kan utnyttes</vt:lpstr>
      <vt:lpstr>Hovedsteg i Cup2000</vt:lpstr>
      <vt:lpstr>Case study praktisk</vt:lpstr>
      <vt:lpstr>Publisering med info om endringer</vt:lpstr>
      <vt:lpstr>Sammenslåing av klasser</vt:lpstr>
      <vt:lpstr>Layout program – Haugerud cup 2019</vt:lpstr>
      <vt:lpstr>Layout program – Haugerud ranking U15/19 2019 i to haller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Øystein Wiborg</dc:creator>
  <cp:lastModifiedBy>Øystein Wiborg</cp:lastModifiedBy>
  <cp:revision>93</cp:revision>
  <cp:lastPrinted>2023-09-19T13:05:52Z</cp:lastPrinted>
  <dcterms:created xsi:type="dcterms:W3CDTF">2017-08-30T21:00:42Z</dcterms:created>
  <dcterms:modified xsi:type="dcterms:W3CDTF">2024-11-19T22:07:19Z</dcterms:modified>
</cp:coreProperties>
</file>